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75" r:id="rId2"/>
    <p:sldId id="276" r:id="rId3"/>
    <p:sldId id="278" r:id="rId4"/>
    <p:sldId id="277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2858750" cy="7232650"/>
  <p:notesSz cx="6858000" cy="9144000"/>
  <p:embeddedFontLst>
    <p:embeddedFont>
      <p:font typeface="Microsoft Yahei" panose="020B0503020204020204" pitchFamily="34" charset="-122"/>
      <p:regular r:id="rId26"/>
      <p:bold r:id="rId27"/>
    </p:embeddedFont>
    <p:embeddedFont>
      <p:font typeface="Impact" panose="020B0806030902050204" pitchFamily="34" charset="0"/>
      <p:regular r:id="rId28"/>
    </p:embeddedFont>
    <p:embeddedFont>
      <p:font typeface="Century Gothic" panose="020B0502020202020204" pitchFamily="34" charset="0"/>
      <p:regular r:id="rId29"/>
      <p:bold r:id="rId30"/>
      <p:italic r:id="rId31"/>
      <p:boldItalic r:id="rId32"/>
    </p:embeddedFont>
    <p:embeddedFont>
      <p:font typeface="Arial Black" panose="020B0A04020102020204" pitchFamily="34" charset="0"/>
      <p:regular r:id="rId33"/>
      <p:bold r:id="rId34"/>
    </p:embeddedFont>
    <p:embeddedFont>
      <p:font typeface="Microsoft JhengHei" panose="020B0604030504040204" pitchFamily="34" charset="-120"/>
      <p:regular r:id="rId35"/>
      <p:bold r:id="rId36"/>
    </p:embeddedFont>
    <p:embeddedFont>
      <p:font typeface="DFKai-SB" panose="03000509000000000000" pitchFamily="65" charset="-120"/>
      <p:regular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8">
          <p15:clr>
            <a:srgbClr val="A4A3A4"/>
          </p15:clr>
        </p15:guide>
        <p15:guide id="2" pos="4050">
          <p15:clr>
            <a:srgbClr val="A4A3A4"/>
          </p15:clr>
        </p15:guide>
        <p15:guide id="3" pos="557">
          <p15:clr>
            <a:srgbClr val="A4A3A4"/>
          </p15:clr>
        </p15:guide>
        <p15:guide id="4" orient="horz" pos="4183">
          <p15:clr>
            <a:srgbClr val="A4A3A4"/>
          </p15:clr>
        </p15:guide>
        <p15:guide id="5" pos="7588">
          <p15:clr>
            <a:srgbClr val="A4A3A4"/>
          </p15:clr>
        </p15:guide>
        <p15:guide id="6" pos="376">
          <p15:clr>
            <a:srgbClr val="A4A3A4"/>
          </p15:clr>
        </p15:guide>
        <p15:guide id="7" pos="135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j/YDZBY0kcV8J/2PI9kimFTBtE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8EB2EB-8FF7-49B6-BED3-93CD4F2A8D2F}">
  <a:tblStyle styleId="{1D8EB2EB-8FF7-49B6-BED3-93CD4F2A8D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618" y="96"/>
      </p:cViewPr>
      <p:guideLst>
        <p:guide orient="horz" pos="328"/>
        <p:guide pos="4050"/>
        <p:guide pos="557"/>
        <p:guide orient="horz" pos="4183"/>
        <p:guide pos="7588"/>
        <p:guide pos="376"/>
        <p:guide pos="135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9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9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9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9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9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" name="Google Shape;2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14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15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16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17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9" name="Google Shape;25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18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" name="Google Shape;27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19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20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3" name="Google Shape;293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21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22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23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6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7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8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10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11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12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2"/>
          <p:cNvSpPr/>
          <p:nvPr/>
        </p:nvSpPr>
        <p:spPr>
          <a:xfrm>
            <a:off x="1" y="272340"/>
            <a:ext cx="397371" cy="558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397E9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Google Shape;18;p22"/>
          <p:cNvSpPr/>
          <p:nvPr/>
        </p:nvSpPr>
        <p:spPr>
          <a:xfrm>
            <a:off x="475014" y="272340"/>
            <a:ext cx="132732" cy="55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397E9E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定义版式">
  <p:cSld name="自定义版式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3"/>
          <p:cNvSpPr txBox="1"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dt" idx="10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ftr" idx="11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sldNum" idx="12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4" name="Google Shape;24;p23"/>
          <p:cNvSpPr/>
          <p:nvPr/>
        </p:nvSpPr>
        <p:spPr>
          <a:xfrm>
            <a:off x="11325919" y="11621"/>
            <a:ext cx="77513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PPT模板下载：www.HOMEPPT.com/moban/     行业PPT模板：www.HOMEPPT.com/hangye/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节日PPT模板：www.HOMEPPT.com/jieri/           PPT素材下载：www.HOMEPPT.com/sucai/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PPT背景图片：www.HOMEPPT.com/beijing/      PPT图表下载：www.HOMEPPT.com/tubiao/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优秀PPT下载：www.HOMEPPT.com/xiazai/        PPT教程： www.HOMEPPT.com/powerpoint/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Word教程： www.HOMEPPT.com/word/              Excel教程：www.HOMEPPT.com/excel/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资料下载：www.HOMEPPT.com/ziliao/                PPT课件下载：www.HOMEPPT.com/kejian/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范文下载：www.HOMEPPT.com/fanwen/             试卷下载：www.HOMEPPT.com/shiti/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教案下载：www.HOMEPPT.com/jiaoan/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字体下载：www.HOMEPPT.com/ziti/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0"/>
          <p:cNvSpPr txBox="1"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0"/>
          <p:cNvSpPr txBox="1">
            <a:spLocks noGrp="1"/>
          </p:cNvSpPr>
          <p:nvPr>
            <p:ph type="dt" idx="10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0"/>
          <p:cNvSpPr txBox="1">
            <a:spLocks noGrp="1"/>
          </p:cNvSpPr>
          <p:nvPr>
            <p:ph type="ftr" idx="11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0"/>
          <p:cNvSpPr txBox="1">
            <a:spLocks noGrp="1"/>
          </p:cNvSpPr>
          <p:nvPr>
            <p:ph type="sldNum" idx="12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FEC20EA1-ED4C-4333-98FD-FB54A7870ECB}"/>
              </a:ext>
            </a:extLst>
          </p:cNvPr>
          <p:cNvSpPr txBox="1"/>
          <p:nvPr/>
        </p:nvSpPr>
        <p:spPr>
          <a:xfrm>
            <a:off x="144378" y="240632"/>
            <a:ext cx="12714372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/>
              <a:t>主題內容 </a:t>
            </a:r>
            <a:r>
              <a:rPr lang="en-US" altLang="zh-TW" sz="2000" b="1" dirty="0"/>
              <a:t>: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一款注重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UI/UX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&amp;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預測蔬果價格走勢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價格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&amp;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批發零售價格透明化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Line Chatbot </a:t>
            </a: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提供介面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Line Chatbot (Commercial-Ready)</a:t>
            </a: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主要用戶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初入菜市場的小資族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&amp;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市場婆媽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問題描述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農產品價格不透明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+ 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相關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農產品查價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app /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網頁操作不易上手 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+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小資族對於菜市場價格不明確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現況分析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相關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App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介面操作困難不易上手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&amp;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未提供價格預測服務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Forecast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</a:t>
            </a: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endParaRPr lang="en-US" altLang="zh-TW" sz="2000" b="1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>
              <a:lnSpc>
                <a:spcPct val="150000"/>
              </a:lnSpc>
            </a:pP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目前進度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(1)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資料收集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氣候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農產品價格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進出口量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年產量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(on-going)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                 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(2)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組員論文探討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農業預測相關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 (on-going)</a:t>
            </a: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                 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(3)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待資料統整完成後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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先針對甘藍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短耕期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) /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香蕉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(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長耕期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)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先做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model training test (</a:t>
            </a:r>
            <a:r>
              <a:rPr lang="en-US" altLang="zh-TW" sz="2000" dirty="0" err="1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fcst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cs typeface="Microsoft JhengHei"/>
                <a:sym typeface="Wingdings" panose="05000000000000000000" pitchFamily="2" charset="2"/>
              </a:rPr>
              <a:t> 6/25 start)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E1B29D96-8DC9-4B62-90B7-88C6983FA1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9488721"/>
              </p:ext>
            </p:extLst>
          </p:nvPr>
        </p:nvGraphicFramePr>
        <p:xfrm>
          <a:off x="1508161" y="3326064"/>
          <a:ext cx="6652780" cy="2295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Worksheet" r:id="rId3" imgW="10630035" imgH="3666992" progId="Excel.Sheet.12">
                  <p:embed/>
                </p:oleObj>
              </mc:Choice>
              <mc:Fallback>
                <p:oleObj name="Worksheet" r:id="rId3" imgW="10630035" imgH="3666992" progId="Excel.Sheet.12">
                  <p:embed/>
                  <p:pic>
                    <p:nvPicPr>
                      <p:cNvPr id="6" name="物件 5">
                        <a:extLst>
                          <a:ext uri="{FF2B5EF4-FFF2-40B4-BE49-F238E27FC236}">
                            <a16:creationId xmlns:a16="http://schemas.microsoft.com/office/drawing/2014/main" id="{E1B29D96-8DC9-4B62-90B7-88C6983FA18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8161" y="3326064"/>
                        <a:ext cx="6652780" cy="2295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oogle Shape;195;p9">
            <a:extLst>
              <a:ext uri="{FF2B5EF4-FFF2-40B4-BE49-F238E27FC236}">
                <a16:creationId xmlns:a16="http://schemas.microsoft.com/office/drawing/2014/main" id="{DA740390-6C76-4573-9379-150BB6D4257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3833" t="8967" r="3203" b="6249"/>
          <a:stretch/>
        </p:blipFill>
        <p:spPr>
          <a:xfrm>
            <a:off x="8248851" y="3326064"/>
            <a:ext cx="4465521" cy="22950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691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"/>
          <p:cNvSpPr/>
          <p:nvPr/>
        </p:nvSpPr>
        <p:spPr>
          <a:xfrm>
            <a:off x="353" y="199"/>
            <a:ext cx="12858044" cy="723225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6"/>
          <p:cNvSpPr/>
          <p:nvPr/>
        </p:nvSpPr>
        <p:spPr>
          <a:xfrm flipH="1">
            <a:off x="353" y="200"/>
            <a:ext cx="4495553" cy="7232253"/>
          </a:xfrm>
          <a:custGeom>
            <a:avLst/>
            <a:gdLst/>
            <a:ahLst/>
            <a:cxnLst/>
            <a:rect l="l" t="t" r="r" b="b"/>
            <a:pathLst>
              <a:path w="2330" h="3224" extrusionOk="0">
                <a:moveTo>
                  <a:pt x="354" y="0"/>
                </a:moveTo>
                <a:lnTo>
                  <a:pt x="2330" y="0"/>
                </a:lnTo>
                <a:lnTo>
                  <a:pt x="2330" y="3224"/>
                </a:lnTo>
                <a:lnTo>
                  <a:pt x="366" y="3224"/>
                </a:lnTo>
                <a:lnTo>
                  <a:pt x="292" y="3058"/>
                </a:lnTo>
                <a:lnTo>
                  <a:pt x="226" y="2886"/>
                </a:lnTo>
                <a:lnTo>
                  <a:pt x="166" y="2713"/>
                </a:lnTo>
                <a:lnTo>
                  <a:pt x="117" y="2534"/>
                </a:lnTo>
                <a:lnTo>
                  <a:pt x="75" y="2354"/>
                </a:lnTo>
                <a:lnTo>
                  <a:pt x="42" y="2168"/>
                </a:lnTo>
                <a:lnTo>
                  <a:pt x="19" y="1981"/>
                </a:lnTo>
                <a:lnTo>
                  <a:pt x="5" y="1792"/>
                </a:lnTo>
                <a:lnTo>
                  <a:pt x="0" y="1599"/>
                </a:lnTo>
                <a:lnTo>
                  <a:pt x="5" y="1410"/>
                </a:lnTo>
                <a:lnTo>
                  <a:pt x="19" y="1223"/>
                </a:lnTo>
                <a:lnTo>
                  <a:pt x="42" y="1039"/>
                </a:lnTo>
                <a:lnTo>
                  <a:pt x="73" y="857"/>
                </a:lnTo>
                <a:lnTo>
                  <a:pt x="112" y="679"/>
                </a:lnTo>
                <a:lnTo>
                  <a:pt x="161" y="504"/>
                </a:lnTo>
                <a:lnTo>
                  <a:pt x="217" y="332"/>
                </a:lnTo>
                <a:lnTo>
                  <a:pt x="282" y="162"/>
                </a:lnTo>
                <a:lnTo>
                  <a:pt x="354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/>
          <p:nvPr/>
        </p:nvSpPr>
        <p:spPr>
          <a:xfrm flipH="1">
            <a:off x="3175708" y="200"/>
            <a:ext cx="1716545" cy="7232253"/>
          </a:xfrm>
          <a:custGeom>
            <a:avLst/>
            <a:gdLst/>
            <a:ahLst/>
            <a:cxnLst/>
            <a:rect l="l" t="t" r="r" b="b"/>
            <a:pathLst>
              <a:path w="769" h="3224" extrusionOk="0">
                <a:moveTo>
                  <a:pt x="439" y="0"/>
                </a:moveTo>
                <a:lnTo>
                  <a:pt x="769" y="0"/>
                </a:lnTo>
                <a:lnTo>
                  <a:pt x="679" y="157"/>
                </a:lnTo>
                <a:lnTo>
                  <a:pt x="599" y="318"/>
                </a:lnTo>
                <a:lnTo>
                  <a:pt x="525" y="484"/>
                </a:lnTo>
                <a:lnTo>
                  <a:pt x="459" y="654"/>
                </a:lnTo>
                <a:lnTo>
                  <a:pt x="401" y="828"/>
                </a:lnTo>
                <a:lnTo>
                  <a:pt x="352" y="1006"/>
                </a:lnTo>
                <a:lnTo>
                  <a:pt x="310" y="1186"/>
                </a:lnTo>
                <a:lnTo>
                  <a:pt x="278" y="1370"/>
                </a:lnTo>
                <a:lnTo>
                  <a:pt x="254" y="1556"/>
                </a:lnTo>
                <a:lnTo>
                  <a:pt x="240" y="1747"/>
                </a:lnTo>
                <a:lnTo>
                  <a:pt x="236" y="1937"/>
                </a:lnTo>
                <a:lnTo>
                  <a:pt x="240" y="2130"/>
                </a:lnTo>
                <a:lnTo>
                  <a:pt x="256" y="2319"/>
                </a:lnTo>
                <a:lnTo>
                  <a:pt x="278" y="2506"/>
                </a:lnTo>
                <a:lnTo>
                  <a:pt x="312" y="2690"/>
                </a:lnTo>
                <a:lnTo>
                  <a:pt x="354" y="2872"/>
                </a:lnTo>
                <a:lnTo>
                  <a:pt x="403" y="3049"/>
                </a:lnTo>
                <a:lnTo>
                  <a:pt x="460" y="3224"/>
                </a:lnTo>
                <a:lnTo>
                  <a:pt x="429" y="3224"/>
                </a:lnTo>
                <a:lnTo>
                  <a:pt x="350" y="3080"/>
                </a:lnTo>
                <a:lnTo>
                  <a:pt x="280" y="2932"/>
                </a:lnTo>
                <a:lnTo>
                  <a:pt x="215" y="2779"/>
                </a:lnTo>
                <a:lnTo>
                  <a:pt x="159" y="2624"/>
                </a:lnTo>
                <a:lnTo>
                  <a:pt x="112" y="2463"/>
                </a:lnTo>
                <a:lnTo>
                  <a:pt x="72" y="2300"/>
                </a:lnTo>
                <a:lnTo>
                  <a:pt x="40" y="2135"/>
                </a:lnTo>
                <a:lnTo>
                  <a:pt x="17" y="1965"/>
                </a:lnTo>
                <a:lnTo>
                  <a:pt x="3" y="1794"/>
                </a:lnTo>
                <a:lnTo>
                  <a:pt x="0" y="1621"/>
                </a:lnTo>
                <a:lnTo>
                  <a:pt x="3" y="1444"/>
                </a:lnTo>
                <a:lnTo>
                  <a:pt x="17" y="1270"/>
                </a:lnTo>
                <a:lnTo>
                  <a:pt x="42" y="1099"/>
                </a:lnTo>
                <a:lnTo>
                  <a:pt x="73" y="933"/>
                </a:lnTo>
                <a:lnTo>
                  <a:pt x="114" y="766"/>
                </a:lnTo>
                <a:lnTo>
                  <a:pt x="163" y="605"/>
                </a:lnTo>
                <a:lnTo>
                  <a:pt x="221" y="448"/>
                </a:lnTo>
                <a:lnTo>
                  <a:pt x="285" y="294"/>
                </a:lnTo>
                <a:lnTo>
                  <a:pt x="359" y="145"/>
                </a:lnTo>
                <a:lnTo>
                  <a:pt x="439" y="0"/>
                </a:lnTo>
                <a:close/>
              </a:path>
            </a:pathLst>
          </a:custGeom>
          <a:solidFill>
            <a:srgbClr val="BF9000"/>
          </a:solid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6"/>
          <p:cNvSpPr/>
          <p:nvPr/>
        </p:nvSpPr>
        <p:spPr>
          <a:xfrm flipH="1">
            <a:off x="3702502" y="200"/>
            <a:ext cx="1247787" cy="7232253"/>
          </a:xfrm>
          <a:custGeom>
            <a:avLst/>
            <a:gdLst/>
            <a:ahLst/>
            <a:cxnLst/>
            <a:rect l="l" t="t" r="r" b="b"/>
            <a:pathLst>
              <a:path w="559" h="3224" extrusionOk="0">
                <a:moveTo>
                  <a:pt x="533" y="0"/>
                </a:moveTo>
                <a:lnTo>
                  <a:pt x="547" y="0"/>
                </a:lnTo>
                <a:lnTo>
                  <a:pt x="475" y="162"/>
                </a:lnTo>
                <a:lnTo>
                  <a:pt x="410" y="332"/>
                </a:lnTo>
                <a:lnTo>
                  <a:pt x="354" y="504"/>
                </a:lnTo>
                <a:lnTo>
                  <a:pt x="305" y="679"/>
                </a:lnTo>
                <a:lnTo>
                  <a:pt x="266" y="857"/>
                </a:lnTo>
                <a:lnTo>
                  <a:pt x="235" y="1039"/>
                </a:lnTo>
                <a:lnTo>
                  <a:pt x="212" y="1223"/>
                </a:lnTo>
                <a:lnTo>
                  <a:pt x="198" y="1410"/>
                </a:lnTo>
                <a:lnTo>
                  <a:pt x="193" y="1599"/>
                </a:lnTo>
                <a:lnTo>
                  <a:pt x="198" y="1792"/>
                </a:lnTo>
                <a:lnTo>
                  <a:pt x="212" y="1981"/>
                </a:lnTo>
                <a:lnTo>
                  <a:pt x="235" y="2168"/>
                </a:lnTo>
                <a:lnTo>
                  <a:pt x="268" y="2354"/>
                </a:lnTo>
                <a:lnTo>
                  <a:pt x="310" y="2534"/>
                </a:lnTo>
                <a:lnTo>
                  <a:pt x="359" y="2713"/>
                </a:lnTo>
                <a:lnTo>
                  <a:pt x="419" y="2886"/>
                </a:lnTo>
                <a:lnTo>
                  <a:pt x="485" y="3058"/>
                </a:lnTo>
                <a:lnTo>
                  <a:pt x="559" y="3224"/>
                </a:lnTo>
                <a:lnTo>
                  <a:pt x="224" y="3224"/>
                </a:lnTo>
                <a:lnTo>
                  <a:pt x="167" y="3049"/>
                </a:lnTo>
                <a:lnTo>
                  <a:pt x="118" y="2872"/>
                </a:lnTo>
                <a:lnTo>
                  <a:pt x="76" y="2690"/>
                </a:lnTo>
                <a:lnTo>
                  <a:pt x="42" y="2506"/>
                </a:lnTo>
                <a:lnTo>
                  <a:pt x="20" y="2319"/>
                </a:lnTo>
                <a:lnTo>
                  <a:pt x="4" y="2130"/>
                </a:lnTo>
                <a:lnTo>
                  <a:pt x="0" y="1937"/>
                </a:lnTo>
                <a:lnTo>
                  <a:pt x="4" y="1747"/>
                </a:lnTo>
                <a:lnTo>
                  <a:pt x="18" y="1556"/>
                </a:lnTo>
                <a:lnTo>
                  <a:pt x="42" y="1370"/>
                </a:lnTo>
                <a:lnTo>
                  <a:pt x="74" y="1186"/>
                </a:lnTo>
                <a:lnTo>
                  <a:pt x="116" y="1006"/>
                </a:lnTo>
                <a:lnTo>
                  <a:pt x="165" y="828"/>
                </a:lnTo>
                <a:lnTo>
                  <a:pt x="223" y="654"/>
                </a:lnTo>
                <a:lnTo>
                  <a:pt x="289" y="484"/>
                </a:lnTo>
                <a:lnTo>
                  <a:pt x="363" y="318"/>
                </a:lnTo>
                <a:lnTo>
                  <a:pt x="443" y="157"/>
                </a:lnTo>
                <a:lnTo>
                  <a:pt x="5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1016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6"/>
          <p:cNvSpPr txBox="1"/>
          <p:nvPr/>
        </p:nvSpPr>
        <p:spPr>
          <a:xfrm>
            <a:off x="5997352" y="3370103"/>
            <a:ext cx="4320242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>
                <a:solidFill>
                  <a:srgbClr val="FFD96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專案範圍</a:t>
            </a:r>
            <a:endParaRPr sz="4000">
              <a:solidFill>
                <a:srgbClr val="FFD96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3" name="Google Shape;143;p6"/>
          <p:cNvSpPr/>
          <p:nvPr/>
        </p:nvSpPr>
        <p:spPr>
          <a:xfrm>
            <a:off x="1227660" y="2371193"/>
            <a:ext cx="2963463" cy="3154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899"/>
              <a:buFont typeface="Arial"/>
              <a:buNone/>
            </a:pPr>
            <a:r>
              <a:rPr lang="zh-TW" sz="19899" cap="non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02</a:t>
            </a:r>
            <a:endParaRPr sz="19899" cap="none">
              <a:solidFill>
                <a:schemeClr val="accen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4" name="Google Shape;144;p6"/>
          <p:cNvSpPr txBox="1"/>
          <p:nvPr/>
        </p:nvSpPr>
        <p:spPr>
          <a:xfrm>
            <a:off x="7062835" y="4120381"/>
            <a:ext cx="3255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41" marR="0" lvl="1" indent="-171441" algn="l" rtl="0"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800"/>
              <a:buChar char="•"/>
            </a:pPr>
            <a:r>
              <a:rPr lang="zh-TW" sz="1800" b="1" i="0" u="none" strike="noStrike" cap="none">
                <a:solidFill>
                  <a:srgbClr val="FFD966"/>
                </a:solidFill>
              </a:rPr>
              <a:t>目標 – 如何解決? 用戶感受?</a:t>
            </a:r>
            <a:endParaRPr sz="1800" b="1" i="0" u="none" strike="noStrike" cap="none">
              <a:solidFill>
                <a:srgbClr val="FFD96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7"/>
          <p:cNvGrpSpPr/>
          <p:nvPr/>
        </p:nvGrpSpPr>
        <p:grpSpPr>
          <a:xfrm>
            <a:off x="3076357" y="909831"/>
            <a:ext cx="6707619" cy="5328622"/>
            <a:chOff x="3075563" y="909830"/>
            <a:chExt cx="6707619" cy="5328622"/>
          </a:xfrm>
        </p:grpSpPr>
        <p:sp>
          <p:nvSpPr>
            <p:cNvPr id="151" name="Google Shape;151;p7"/>
            <p:cNvSpPr/>
            <p:nvPr/>
          </p:nvSpPr>
          <p:spPr>
            <a:xfrm rot="-1408957">
              <a:off x="6992735" y="4326205"/>
              <a:ext cx="2609084" cy="1452575"/>
            </a:xfrm>
            <a:custGeom>
              <a:avLst/>
              <a:gdLst/>
              <a:ahLst/>
              <a:cxnLst/>
              <a:rect l="l" t="t" r="r" b="b"/>
              <a:pathLst>
                <a:path w="20864" h="10347" extrusionOk="0">
                  <a:moveTo>
                    <a:pt x="18901" y="3501"/>
                  </a:moveTo>
                  <a:lnTo>
                    <a:pt x="18901" y="3501"/>
                  </a:lnTo>
                  <a:lnTo>
                    <a:pt x="18856" y="3543"/>
                  </a:lnTo>
                  <a:lnTo>
                    <a:pt x="18810" y="3584"/>
                  </a:lnTo>
                  <a:lnTo>
                    <a:pt x="18763" y="3624"/>
                  </a:lnTo>
                  <a:lnTo>
                    <a:pt x="18714" y="3663"/>
                  </a:lnTo>
                  <a:lnTo>
                    <a:pt x="18666" y="3700"/>
                  </a:lnTo>
                  <a:lnTo>
                    <a:pt x="18615" y="3737"/>
                  </a:lnTo>
                  <a:lnTo>
                    <a:pt x="18564" y="3772"/>
                  </a:lnTo>
                  <a:lnTo>
                    <a:pt x="18512" y="3807"/>
                  </a:lnTo>
                  <a:lnTo>
                    <a:pt x="18460" y="3840"/>
                  </a:lnTo>
                  <a:lnTo>
                    <a:pt x="18406" y="3872"/>
                  </a:lnTo>
                  <a:lnTo>
                    <a:pt x="18352" y="3903"/>
                  </a:lnTo>
                  <a:lnTo>
                    <a:pt x="18297" y="3933"/>
                  </a:lnTo>
                  <a:lnTo>
                    <a:pt x="18242" y="3962"/>
                  </a:lnTo>
                  <a:lnTo>
                    <a:pt x="18185" y="3990"/>
                  </a:lnTo>
                  <a:lnTo>
                    <a:pt x="18129" y="4016"/>
                  </a:lnTo>
                  <a:lnTo>
                    <a:pt x="18071" y="4042"/>
                  </a:lnTo>
                  <a:lnTo>
                    <a:pt x="18014" y="4068"/>
                  </a:lnTo>
                  <a:lnTo>
                    <a:pt x="17956" y="4092"/>
                  </a:lnTo>
                  <a:lnTo>
                    <a:pt x="17898" y="4115"/>
                  </a:lnTo>
                  <a:lnTo>
                    <a:pt x="17839" y="4137"/>
                  </a:lnTo>
                  <a:lnTo>
                    <a:pt x="17779" y="4159"/>
                  </a:lnTo>
                  <a:lnTo>
                    <a:pt x="17721" y="4179"/>
                  </a:lnTo>
                  <a:lnTo>
                    <a:pt x="17661" y="4198"/>
                  </a:lnTo>
                  <a:lnTo>
                    <a:pt x="17602" y="4217"/>
                  </a:lnTo>
                  <a:lnTo>
                    <a:pt x="17541" y="4235"/>
                  </a:lnTo>
                  <a:lnTo>
                    <a:pt x="17482" y="4252"/>
                  </a:lnTo>
                  <a:lnTo>
                    <a:pt x="17422" y="4268"/>
                  </a:lnTo>
                  <a:lnTo>
                    <a:pt x="17363" y="4284"/>
                  </a:lnTo>
                  <a:lnTo>
                    <a:pt x="17302" y="4299"/>
                  </a:lnTo>
                  <a:lnTo>
                    <a:pt x="17242" y="4313"/>
                  </a:lnTo>
                  <a:lnTo>
                    <a:pt x="17183" y="4326"/>
                  </a:lnTo>
                  <a:lnTo>
                    <a:pt x="17123" y="4340"/>
                  </a:lnTo>
                  <a:lnTo>
                    <a:pt x="17005" y="4363"/>
                  </a:lnTo>
                  <a:lnTo>
                    <a:pt x="16889" y="4384"/>
                  </a:lnTo>
                  <a:lnTo>
                    <a:pt x="16774" y="4402"/>
                  </a:lnTo>
                  <a:lnTo>
                    <a:pt x="16661" y="4418"/>
                  </a:lnTo>
                  <a:lnTo>
                    <a:pt x="16550" y="4432"/>
                  </a:lnTo>
                  <a:lnTo>
                    <a:pt x="16442" y="4444"/>
                  </a:lnTo>
                  <a:lnTo>
                    <a:pt x="16337" y="4454"/>
                  </a:lnTo>
                  <a:lnTo>
                    <a:pt x="16235" y="4463"/>
                  </a:lnTo>
                  <a:lnTo>
                    <a:pt x="16137" y="4470"/>
                  </a:lnTo>
                  <a:lnTo>
                    <a:pt x="16043" y="4475"/>
                  </a:lnTo>
                  <a:lnTo>
                    <a:pt x="15954" y="4480"/>
                  </a:lnTo>
                  <a:lnTo>
                    <a:pt x="15869" y="4483"/>
                  </a:lnTo>
                  <a:lnTo>
                    <a:pt x="15789" y="4485"/>
                  </a:lnTo>
                  <a:lnTo>
                    <a:pt x="15714" y="4487"/>
                  </a:lnTo>
                  <a:lnTo>
                    <a:pt x="15583" y="4488"/>
                  </a:lnTo>
                  <a:lnTo>
                    <a:pt x="15583" y="4488"/>
                  </a:lnTo>
                  <a:lnTo>
                    <a:pt x="10448" y="4488"/>
                  </a:lnTo>
                  <a:lnTo>
                    <a:pt x="10448" y="4488"/>
                  </a:lnTo>
                  <a:lnTo>
                    <a:pt x="10415" y="4488"/>
                  </a:lnTo>
                  <a:lnTo>
                    <a:pt x="10415" y="4488"/>
                  </a:lnTo>
                  <a:lnTo>
                    <a:pt x="5281" y="4488"/>
                  </a:lnTo>
                  <a:lnTo>
                    <a:pt x="5281" y="4488"/>
                  </a:lnTo>
                  <a:lnTo>
                    <a:pt x="5149" y="4487"/>
                  </a:lnTo>
                  <a:lnTo>
                    <a:pt x="5076" y="4485"/>
                  </a:lnTo>
                  <a:lnTo>
                    <a:pt x="4995" y="4483"/>
                  </a:lnTo>
                  <a:lnTo>
                    <a:pt x="4910" y="4480"/>
                  </a:lnTo>
                  <a:lnTo>
                    <a:pt x="4821" y="4475"/>
                  </a:lnTo>
                  <a:lnTo>
                    <a:pt x="4726" y="4470"/>
                  </a:lnTo>
                  <a:lnTo>
                    <a:pt x="4629" y="4463"/>
                  </a:lnTo>
                  <a:lnTo>
                    <a:pt x="4527" y="4454"/>
                  </a:lnTo>
                  <a:lnTo>
                    <a:pt x="4422" y="4444"/>
                  </a:lnTo>
                  <a:lnTo>
                    <a:pt x="4314" y="4432"/>
                  </a:lnTo>
                  <a:lnTo>
                    <a:pt x="4203" y="4418"/>
                  </a:lnTo>
                  <a:lnTo>
                    <a:pt x="4090" y="4402"/>
                  </a:lnTo>
                  <a:lnTo>
                    <a:pt x="3975" y="4384"/>
                  </a:lnTo>
                  <a:lnTo>
                    <a:pt x="3858" y="4363"/>
                  </a:lnTo>
                  <a:lnTo>
                    <a:pt x="3740" y="4340"/>
                  </a:lnTo>
                  <a:lnTo>
                    <a:pt x="3681" y="4326"/>
                  </a:lnTo>
                  <a:lnTo>
                    <a:pt x="3621" y="4313"/>
                  </a:lnTo>
                  <a:lnTo>
                    <a:pt x="3562" y="4299"/>
                  </a:lnTo>
                  <a:lnTo>
                    <a:pt x="3502" y="4284"/>
                  </a:lnTo>
                  <a:lnTo>
                    <a:pt x="3442" y="4268"/>
                  </a:lnTo>
                  <a:lnTo>
                    <a:pt x="3382" y="4252"/>
                  </a:lnTo>
                  <a:lnTo>
                    <a:pt x="3322" y="4235"/>
                  </a:lnTo>
                  <a:lnTo>
                    <a:pt x="3263" y="4217"/>
                  </a:lnTo>
                  <a:lnTo>
                    <a:pt x="3202" y="4198"/>
                  </a:lnTo>
                  <a:lnTo>
                    <a:pt x="3144" y="4179"/>
                  </a:lnTo>
                  <a:lnTo>
                    <a:pt x="3084" y="4159"/>
                  </a:lnTo>
                  <a:lnTo>
                    <a:pt x="3025" y="4137"/>
                  </a:lnTo>
                  <a:lnTo>
                    <a:pt x="2966" y="4115"/>
                  </a:lnTo>
                  <a:lnTo>
                    <a:pt x="2908" y="4092"/>
                  </a:lnTo>
                  <a:lnTo>
                    <a:pt x="2850" y="4068"/>
                  </a:lnTo>
                  <a:lnTo>
                    <a:pt x="2793" y="4042"/>
                  </a:lnTo>
                  <a:lnTo>
                    <a:pt x="2735" y="4016"/>
                  </a:lnTo>
                  <a:lnTo>
                    <a:pt x="2679" y="3990"/>
                  </a:lnTo>
                  <a:lnTo>
                    <a:pt x="2622" y="3962"/>
                  </a:lnTo>
                  <a:lnTo>
                    <a:pt x="2566" y="3933"/>
                  </a:lnTo>
                  <a:lnTo>
                    <a:pt x="2512" y="3903"/>
                  </a:lnTo>
                  <a:lnTo>
                    <a:pt x="2457" y="3872"/>
                  </a:lnTo>
                  <a:lnTo>
                    <a:pt x="2404" y="3840"/>
                  </a:lnTo>
                  <a:lnTo>
                    <a:pt x="2351" y="3807"/>
                  </a:lnTo>
                  <a:lnTo>
                    <a:pt x="2300" y="3772"/>
                  </a:lnTo>
                  <a:lnTo>
                    <a:pt x="2249" y="3737"/>
                  </a:lnTo>
                  <a:lnTo>
                    <a:pt x="2198" y="3700"/>
                  </a:lnTo>
                  <a:lnTo>
                    <a:pt x="2150" y="3663"/>
                  </a:lnTo>
                  <a:lnTo>
                    <a:pt x="2101" y="3624"/>
                  </a:lnTo>
                  <a:lnTo>
                    <a:pt x="2054" y="3584"/>
                  </a:lnTo>
                  <a:lnTo>
                    <a:pt x="2008" y="3543"/>
                  </a:lnTo>
                  <a:lnTo>
                    <a:pt x="1963" y="3501"/>
                  </a:lnTo>
                  <a:lnTo>
                    <a:pt x="1963" y="3501"/>
                  </a:lnTo>
                  <a:lnTo>
                    <a:pt x="1903" y="3442"/>
                  </a:lnTo>
                  <a:lnTo>
                    <a:pt x="1747" y="3289"/>
                  </a:lnTo>
                  <a:lnTo>
                    <a:pt x="1523" y="3066"/>
                  </a:lnTo>
                  <a:lnTo>
                    <a:pt x="1395" y="2937"/>
                  </a:lnTo>
                  <a:lnTo>
                    <a:pt x="1261" y="2803"/>
                  </a:lnTo>
                  <a:lnTo>
                    <a:pt x="1126" y="2665"/>
                  </a:lnTo>
                  <a:lnTo>
                    <a:pt x="993" y="2527"/>
                  </a:lnTo>
                  <a:lnTo>
                    <a:pt x="866" y="2394"/>
                  </a:lnTo>
                  <a:lnTo>
                    <a:pt x="748" y="2267"/>
                  </a:lnTo>
                  <a:lnTo>
                    <a:pt x="694" y="2208"/>
                  </a:lnTo>
                  <a:lnTo>
                    <a:pt x="644" y="2152"/>
                  </a:lnTo>
                  <a:lnTo>
                    <a:pt x="598" y="2100"/>
                  </a:lnTo>
                  <a:lnTo>
                    <a:pt x="557" y="2051"/>
                  </a:lnTo>
                  <a:lnTo>
                    <a:pt x="522" y="2007"/>
                  </a:lnTo>
                  <a:lnTo>
                    <a:pt x="491" y="1968"/>
                  </a:lnTo>
                  <a:lnTo>
                    <a:pt x="468" y="1935"/>
                  </a:lnTo>
                  <a:lnTo>
                    <a:pt x="458" y="1920"/>
                  </a:lnTo>
                  <a:lnTo>
                    <a:pt x="451" y="1907"/>
                  </a:lnTo>
                  <a:lnTo>
                    <a:pt x="451" y="1907"/>
                  </a:lnTo>
                  <a:lnTo>
                    <a:pt x="425" y="1860"/>
                  </a:lnTo>
                  <a:lnTo>
                    <a:pt x="396" y="1808"/>
                  </a:lnTo>
                  <a:lnTo>
                    <a:pt x="368" y="1752"/>
                  </a:lnTo>
                  <a:lnTo>
                    <a:pt x="338" y="1690"/>
                  </a:lnTo>
                  <a:lnTo>
                    <a:pt x="323" y="1657"/>
                  </a:lnTo>
                  <a:lnTo>
                    <a:pt x="308" y="1621"/>
                  </a:lnTo>
                  <a:lnTo>
                    <a:pt x="292" y="1583"/>
                  </a:lnTo>
                  <a:lnTo>
                    <a:pt x="277" y="1543"/>
                  </a:lnTo>
                  <a:lnTo>
                    <a:pt x="262" y="1500"/>
                  </a:lnTo>
                  <a:lnTo>
                    <a:pt x="246" y="1454"/>
                  </a:lnTo>
                  <a:lnTo>
                    <a:pt x="231" y="1406"/>
                  </a:lnTo>
                  <a:lnTo>
                    <a:pt x="216" y="1355"/>
                  </a:lnTo>
                  <a:lnTo>
                    <a:pt x="201" y="1301"/>
                  </a:lnTo>
                  <a:lnTo>
                    <a:pt x="185" y="1243"/>
                  </a:lnTo>
                  <a:lnTo>
                    <a:pt x="170" y="1182"/>
                  </a:lnTo>
                  <a:lnTo>
                    <a:pt x="155" y="1118"/>
                  </a:lnTo>
                  <a:lnTo>
                    <a:pt x="141" y="1049"/>
                  </a:lnTo>
                  <a:lnTo>
                    <a:pt x="126" y="976"/>
                  </a:lnTo>
                  <a:lnTo>
                    <a:pt x="113" y="900"/>
                  </a:lnTo>
                  <a:lnTo>
                    <a:pt x="99" y="819"/>
                  </a:lnTo>
                  <a:lnTo>
                    <a:pt x="85" y="734"/>
                  </a:lnTo>
                  <a:lnTo>
                    <a:pt x="72" y="644"/>
                  </a:lnTo>
                  <a:lnTo>
                    <a:pt x="60" y="550"/>
                  </a:lnTo>
                  <a:lnTo>
                    <a:pt x="48" y="450"/>
                  </a:lnTo>
                  <a:lnTo>
                    <a:pt x="36" y="345"/>
                  </a:lnTo>
                  <a:lnTo>
                    <a:pt x="25" y="236"/>
                  </a:lnTo>
                  <a:lnTo>
                    <a:pt x="15" y="120"/>
                  </a:lnTo>
                  <a:lnTo>
                    <a:pt x="5" y="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1" y="161"/>
                  </a:lnTo>
                  <a:lnTo>
                    <a:pt x="3" y="273"/>
                  </a:lnTo>
                  <a:lnTo>
                    <a:pt x="7" y="382"/>
                  </a:lnTo>
                  <a:lnTo>
                    <a:pt x="12" y="489"/>
                  </a:lnTo>
                  <a:lnTo>
                    <a:pt x="19" y="592"/>
                  </a:lnTo>
                  <a:lnTo>
                    <a:pt x="27" y="691"/>
                  </a:lnTo>
                  <a:lnTo>
                    <a:pt x="36" y="788"/>
                  </a:lnTo>
                  <a:lnTo>
                    <a:pt x="47" y="882"/>
                  </a:lnTo>
                  <a:lnTo>
                    <a:pt x="58" y="972"/>
                  </a:lnTo>
                  <a:lnTo>
                    <a:pt x="72" y="1060"/>
                  </a:lnTo>
                  <a:lnTo>
                    <a:pt x="86" y="1144"/>
                  </a:lnTo>
                  <a:lnTo>
                    <a:pt x="102" y="1226"/>
                  </a:lnTo>
                  <a:lnTo>
                    <a:pt x="119" y="1305"/>
                  </a:lnTo>
                  <a:lnTo>
                    <a:pt x="136" y="1381"/>
                  </a:lnTo>
                  <a:lnTo>
                    <a:pt x="155" y="1455"/>
                  </a:lnTo>
                  <a:lnTo>
                    <a:pt x="174" y="1525"/>
                  </a:lnTo>
                  <a:lnTo>
                    <a:pt x="194" y="1594"/>
                  </a:lnTo>
                  <a:lnTo>
                    <a:pt x="217" y="1659"/>
                  </a:lnTo>
                  <a:lnTo>
                    <a:pt x="239" y="1722"/>
                  </a:lnTo>
                  <a:lnTo>
                    <a:pt x="262" y="1782"/>
                  </a:lnTo>
                  <a:lnTo>
                    <a:pt x="285" y="1841"/>
                  </a:lnTo>
                  <a:lnTo>
                    <a:pt x="310" y="1897"/>
                  </a:lnTo>
                  <a:lnTo>
                    <a:pt x="335" y="1950"/>
                  </a:lnTo>
                  <a:lnTo>
                    <a:pt x="361" y="2001"/>
                  </a:lnTo>
                  <a:lnTo>
                    <a:pt x="387" y="2049"/>
                  </a:lnTo>
                  <a:lnTo>
                    <a:pt x="415" y="2096"/>
                  </a:lnTo>
                  <a:lnTo>
                    <a:pt x="442" y="2141"/>
                  </a:lnTo>
                  <a:lnTo>
                    <a:pt x="470" y="2184"/>
                  </a:lnTo>
                  <a:lnTo>
                    <a:pt x="498" y="2224"/>
                  </a:lnTo>
                  <a:lnTo>
                    <a:pt x="528" y="2262"/>
                  </a:lnTo>
                  <a:lnTo>
                    <a:pt x="557" y="2299"/>
                  </a:lnTo>
                  <a:lnTo>
                    <a:pt x="586" y="2333"/>
                  </a:lnTo>
                  <a:lnTo>
                    <a:pt x="586" y="2333"/>
                  </a:lnTo>
                  <a:lnTo>
                    <a:pt x="631" y="2383"/>
                  </a:lnTo>
                  <a:lnTo>
                    <a:pt x="706" y="2461"/>
                  </a:lnTo>
                  <a:lnTo>
                    <a:pt x="808" y="2567"/>
                  </a:lnTo>
                  <a:lnTo>
                    <a:pt x="937" y="2699"/>
                  </a:lnTo>
                  <a:lnTo>
                    <a:pt x="1265" y="3032"/>
                  </a:lnTo>
                  <a:lnTo>
                    <a:pt x="1677" y="3447"/>
                  </a:lnTo>
                  <a:lnTo>
                    <a:pt x="2156" y="3928"/>
                  </a:lnTo>
                  <a:lnTo>
                    <a:pt x="2689" y="4462"/>
                  </a:lnTo>
                  <a:lnTo>
                    <a:pt x="3260" y="5033"/>
                  </a:lnTo>
                  <a:lnTo>
                    <a:pt x="3856" y="5626"/>
                  </a:lnTo>
                  <a:lnTo>
                    <a:pt x="4462" y="6228"/>
                  </a:lnTo>
                  <a:lnTo>
                    <a:pt x="5064" y="6824"/>
                  </a:lnTo>
                  <a:lnTo>
                    <a:pt x="5646" y="7398"/>
                  </a:lnTo>
                  <a:lnTo>
                    <a:pt x="6194" y="7937"/>
                  </a:lnTo>
                  <a:lnTo>
                    <a:pt x="6451" y="8189"/>
                  </a:lnTo>
                  <a:lnTo>
                    <a:pt x="6695" y="8427"/>
                  </a:lnTo>
                  <a:lnTo>
                    <a:pt x="6923" y="8648"/>
                  </a:lnTo>
                  <a:lnTo>
                    <a:pt x="7133" y="8851"/>
                  </a:lnTo>
                  <a:lnTo>
                    <a:pt x="7324" y="9034"/>
                  </a:lnTo>
                  <a:lnTo>
                    <a:pt x="7494" y="9196"/>
                  </a:lnTo>
                  <a:lnTo>
                    <a:pt x="7640" y="9334"/>
                  </a:lnTo>
                  <a:lnTo>
                    <a:pt x="7763" y="9447"/>
                  </a:lnTo>
                  <a:lnTo>
                    <a:pt x="7763" y="9447"/>
                  </a:lnTo>
                  <a:lnTo>
                    <a:pt x="7811" y="9490"/>
                  </a:lnTo>
                  <a:lnTo>
                    <a:pt x="7860" y="9531"/>
                  </a:lnTo>
                  <a:lnTo>
                    <a:pt x="7909" y="9571"/>
                  </a:lnTo>
                  <a:lnTo>
                    <a:pt x="7959" y="9610"/>
                  </a:lnTo>
                  <a:lnTo>
                    <a:pt x="8010" y="9647"/>
                  </a:lnTo>
                  <a:lnTo>
                    <a:pt x="8060" y="9684"/>
                  </a:lnTo>
                  <a:lnTo>
                    <a:pt x="8112" y="9719"/>
                  </a:lnTo>
                  <a:lnTo>
                    <a:pt x="8163" y="9753"/>
                  </a:lnTo>
                  <a:lnTo>
                    <a:pt x="8216" y="9785"/>
                  </a:lnTo>
                  <a:lnTo>
                    <a:pt x="8268" y="9816"/>
                  </a:lnTo>
                  <a:lnTo>
                    <a:pt x="8321" y="9847"/>
                  </a:lnTo>
                  <a:lnTo>
                    <a:pt x="8374" y="9875"/>
                  </a:lnTo>
                  <a:lnTo>
                    <a:pt x="8427" y="9903"/>
                  </a:lnTo>
                  <a:lnTo>
                    <a:pt x="8480" y="9931"/>
                  </a:lnTo>
                  <a:lnTo>
                    <a:pt x="8534" y="9956"/>
                  </a:lnTo>
                  <a:lnTo>
                    <a:pt x="8587" y="9981"/>
                  </a:lnTo>
                  <a:lnTo>
                    <a:pt x="8641" y="10004"/>
                  </a:lnTo>
                  <a:lnTo>
                    <a:pt x="8693" y="10027"/>
                  </a:lnTo>
                  <a:lnTo>
                    <a:pt x="8747" y="10048"/>
                  </a:lnTo>
                  <a:lnTo>
                    <a:pt x="8800" y="10069"/>
                  </a:lnTo>
                  <a:lnTo>
                    <a:pt x="8854" y="10088"/>
                  </a:lnTo>
                  <a:lnTo>
                    <a:pt x="8906" y="10107"/>
                  </a:lnTo>
                  <a:lnTo>
                    <a:pt x="8959" y="10124"/>
                  </a:lnTo>
                  <a:lnTo>
                    <a:pt x="9011" y="10141"/>
                  </a:lnTo>
                  <a:lnTo>
                    <a:pt x="9064" y="10157"/>
                  </a:lnTo>
                  <a:lnTo>
                    <a:pt x="9115" y="10172"/>
                  </a:lnTo>
                  <a:lnTo>
                    <a:pt x="9167" y="10187"/>
                  </a:lnTo>
                  <a:lnTo>
                    <a:pt x="9218" y="10200"/>
                  </a:lnTo>
                  <a:lnTo>
                    <a:pt x="9269" y="10214"/>
                  </a:lnTo>
                  <a:lnTo>
                    <a:pt x="9319" y="10226"/>
                  </a:lnTo>
                  <a:lnTo>
                    <a:pt x="9417" y="10247"/>
                  </a:lnTo>
                  <a:lnTo>
                    <a:pt x="9513" y="10267"/>
                  </a:lnTo>
                  <a:lnTo>
                    <a:pt x="9607" y="10283"/>
                  </a:lnTo>
                  <a:lnTo>
                    <a:pt x="9697" y="10297"/>
                  </a:lnTo>
                  <a:lnTo>
                    <a:pt x="9782" y="10309"/>
                  </a:lnTo>
                  <a:lnTo>
                    <a:pt x="9865" y="10319"/>
                  </a:lnTo>
                  <a:lnTo>
                    <a:pt x="9944" y="10327"/>
                  </a:lnTo>
                  <a:lnTo>
                    <a:pt x="10019" y="10333"/>
                  </a:lnTo>
                  <a:lnTo>
                    <a:pt x="10087" y="10338"/>
                  </a:lnTo>
                  <a:lnTo>
                    <a:pt x="10152" y="10342"/>
                  </a:lnTo>
                  <a:lnTo>
                    <a:pt x="10210" y="10344"/>
                  </a:lnTo>
                  <a:lnTo>
                    <a:pt x="10264" y="10346"/>
                  </a:lnTo>
                  <a:lnTo>
                    <a:pt x="10311" y="10347"/>
                  </a:lnTo>
                  <a:lnTo>
                    <a:pt x="10386" y="10346"/>
                  </a:lnTo>
                  <a:lnTo>
                    <a:pt x="10432" y="10345"/>
                  </a:lnTo>
                  <a:lnTo>
                    <a:pt x="10432" y="10345"/>
                  </a:lnTo>
                  <a:lnTo>
                    <a:pt x="10479" y="10346"/>
                  </a:lnTo>
                  <a:lnTo>
                    <a:pt x="10553" y="10347"/>
                  </a:lnTo>
                  <a:lnTo>
                    <a:pt x="10600" y="10346"/>
                  </a:lnTo>
                  <a:lnTo>
                    <a:pt x="10653" y="10344"/>
                  </a:lnTo>
                  <a:lnTo>
                    <a:pt x="10712" y="10342"/>
                  </a:lnTo>
                  <a:lnTo>
                    <a:pt x="10777" y="10338"/>
                  </a:lnTo>
                  <a:lnTo>
                    <a:pt x="10846" y="10333"/>
                  </a:lnTo>
                  <a:lnTo>
                    <a:pt x="10920" y="10327"/>
                  </a:lnTo>
                  <a:lnTo>
                    <a:pt x="10999" y="10319"/>
                  </a:lnTo>
                  <a:lnTo>
                    <a:pt x="11081" y="10309"/>
                  </a:lnTo>
                  <a:lnTo>
                    <a:pt x="11168" y="10297"/>
                  </a:lnTo>
                  <a:lnTo>
                    <a:pt x="11258" y="10283"/>
                  </a:lnTo>
                  <a:lnTo>
                    <a:pt x="11351" y="10267"/>
                  </a:lnTo>
                  <a:lnTo>
                    <a:pt x="11447" y="10247"/>
                  </a:lnTo>
                  <a:lnTo>
                    <a:pt x="11546" y="10226"/>
                  </a:lnTo>
                  <a:lnTo>
                    <a:pt x="11595" y="10214"/>
                  </a:lnTo>
                  <a:lnTo>
                    <a:pt x="11646" y="10200"/>
                  </a:lnTo>
                  <a:lnTo>
                    <a:pt x="11697" y="10187"/>
                  </a:lnTo>
                  <a:lnTo>
                    <a:pt x="11749" y="10172"/>
                  </a:lnTo>
                  <a:lnTo>
                    <a:pt x="11800" y="10157"/>
                  </a:lnTo>
                  <a:lnTo>
                    <a:pt x="11853" y="10141"/>
                  </a:lnTo>
                  <a:lnTo>
                    <a:pt x="11905" y="10124"/>
                  </a:lnTo>
                  <a:lnTo>
                    <a:pt x="11957" y="10107"/>
                  </a:lnTo>
                  <a:lnTo>
                    <a:pt x="12010" y="10088"/>
                  </a:lnTo>
                  <a:lnTo>
                    <a:pt x="12063" y="10069"/>
                  </a:lnTo>
                  <a:lnTo>
                    <a:pt x="12117" y="10048"/>
                  </a:lnTo>
                  <a:lnTo>
                    <a:pt x="12170" y="10027"/>
                  </a:lnTo>
                  <a:lnTo>
                    <a:pt x="12224" y="10004"/>
                  </a:lnTo>
                  <a:lnTo>
                    <a:pt x="12276" y="9981"/>
                  </a:lnTo>
                  <a:lnTo>
                    <a:pt x="12330" y="9956"/>
                  </a:lnTo>
                  <a:lnTo>
                    <a:pt x="12383" y="9931"/>
                  </a:lnTo>
                  <a:lnTo>
                    <a:pt x="12437" y="9903"/>
                  </a:lnTo>
                  <a:lnTo>
                    <a:pt x="12490" y="9875"/>
                  </a:lnTo>
                  <a:lnTo>
                    <a:pt x="12543" y="9847"/>
                  </a:lnTo>
                  <a:lnTo>
                    <a:pt x="12595" y="9816"/>
                  </a:lnTo>
                  <a:lnTo>
                    <a:pt x="12648" y="9785"/>
                  </a:lnTo>
                  <a:lnTo>
                    <a:pt x="12700" y="9753"/>
                  </a:lnTo>
                  <a:lnTo>
                    <a:pt x="12752" y="9719"/>
                  </a:lnTo>
                  <a:lnTo>
                    <a:pt x="12803" y="9684"/>
                  </a:lnTo>
                  <a:lnTo>
                    <a:pt x="12854" y="9647"/>
                  </a:lnTo>
                  <a:lnTo>
                    <a:pt x="12904" y="9610"/>
                  </a:lnTo>
                  <a:lnTo>
                    <a:pt x="12955" y="9571"/>
                  </a:lnTo>
                  <a:lnTo>
                    <a:pt x="13004" y="9531"/>
                  </a:lnTo>
                  <a:lnTo>
                    <a:pt x="13053" y="9490"/>
                  </a:lnTo>
                  <a:lnTo>
                    <a:pt x="13101" y="9447"/>
                  </a:lnTo>
                  <a:lnTo>
                    <a:pt x="13101" y="9447"/>
                  </a:lnTo>
                  <a:lnTo>
                    <a:pt x="13223" y="9334"/>
                  </a:lnTo>
                  <a:lnTo>
                    <a:pt x="13370" y="9196"/>
                  </a:lnTo>
                  <a:lnTo>
                    <a:pt x="13540" y="9034"/>
                  </a:lnTo>
                  <a:lnTo>
                    <a:pt x="13731" y="8851"/>
                  </a:lnTo>
                  <a:lnTo>
                    <a:pt x="13941" y="8648"/>
                  </a:lnTo>
                  <a:lnTo>
                    <a:pt x="14169" y="8427"/>
                  </a:lnTo>
                  <a:lnTo>
                    <a:pt x="14412" y="8189"/>
                  </a:lnTo>
                  <a:lnTo>
                    <a:pt x="14670" y="7937"/>
                  </a:lnTo>
                  <a:lnTo>
                    <a:pt x="15218" y="7398"/>
                  </a:lnTo>
                  <a:lnTo>
                    <a:pt x="15800" y="6824"/>
                  </a:lnTo>
                  <a:lnTo>
                    <a:pt x="16402" y="6228"/>
                  </a:lnTo>
                  <a:lnTo>
                    <a:pt x="17007" y="5626"/>
                  </a:lnTo>
                  <a:lnTo>
                    <a:pt x="17604" y="5033"/>
                  </a:lnTo>
                  <a:lnTo>
                    <a:pt x="18175" y="4462"/>
                  </a:lnTo>
                  <a:lnTo>
                    <a:pt x="18708" y="3928"/>
                  </a:lnTo>
                  <a:lnTo>
                    <a:pt x="19186" y="3447"/>
                  </a:lnTo>
                  <a:lnTo>
                    <a:pt x="19598" y="3032"/>
                  </a:lnTo>
                  <a:lnTo>
                    <a:pt x="19926" y="2699"/>
                  </a:lnTo>
                  <a:lnTo>
                    <a:pt x="20056" y="2567"/>
                  </a:lnTo>
                  <a:lnTo>
                    <a:pt x="20157" y="2461"/>
                  </a:lnTo>
                  <a:lnTo>
                    <a:pt x="20232" y="2383"/>
                  </a:lnTo>
                  <a:lnTo>
                    <a:pt x="20278" y="2333"/>
                  </a:lnTo>
                  <a:lnTo>
                    <a:pt x="20278" y="2333"/>
                  </a:lnTo>
                  <a:lnTo>
                    <a:pt x="20307" y="2299"/>
                  </a:lnTo>
                  <a:lnTo>
                    <a:pt x="20336" y="2262"/>
                  </a:lnTo>
                  <a:lnTo>
                    <a:pt x="20365" y="2224"/>
                  </a:lnTo>
                  <a:lnTo>
                    <a:pt x="20394" y="2184"/>
                  </a:lnTo>
                  <a:lnTo>
                    <a:pt x="20422" y="2141"/>
                  </a:lnTo>
                  <a:lnTo>
                    <a:pt x="20449" y="2096"/>
                  </a:lnTo>
                  <a:lnTo>
                    <a:pt x="20476" y="2049"/>
                  </a:lnTo>
                  <a:lnTo>
                    <a:pt x="20503" y="2001"/>
                  </a:lnTo>
                  <a:lnTo>
                    <a:pt x="20529" y="1950"/>
                  </a:lnTo>
                  <a:lnTo>
                    <a:pt x="20554" y="1897"/>
                  </a:lnTo>
                  <a:lnTo>
                    <a:pt x="20578" y="1841"/>
                  </a:lnTo>
                  <a:lnTo>
                    <a:pt x="20603" y="1782"/>
                  </a:lnTo>
                  <a:lnTo>
                    <a:pt x="20625" y="1722"/>
                  </a:lnTo>
                  <a:lnTo>
                    <a:pt x="20647" y="1659"/>
                  </a:lnTo>
                  <a:lnTo>
                    <a:pt x="20669" y="1594"/>
                  </a:lnTo>
                  <a:lnTo>
                    <a:pt x="20689" y="1525"/>
                  </a:lnTo>
                  <a:lnTo>
                    <a:pt x="20710" y="1455"/>
                  </a:lnTo>
                  <a:lnTo>
                    <a:pt x="20728" y="1381"/>
                  </a:lnTo>
                  <a:lnTo>
                    <a:pt x="20746" y="1305"/>
                  </a:lnTo>
                  <a:lnTo>
                    <a:pt x="20762" y="1226"/>
                  </a:lnTo>
                  <a:lnTo>
                    <a:pt x="20777" y="1144"/>
                  </a:lnTo>
                  <a:lnTo>
                    <a:pt x="20792" y="1060"/>
                  </a:lnTo>
                  <a:lnTo>
                    <a:pt x="20805" y="972"/>
                  </a:lnTo>
                  <a:lnTo>
                    <a:pt x="20818" y="882"/>
                  </a:lnTo>
                  <a:lnTo>
                    <a:pt x="20828" y="788"/>
                  </a:lnTo>
                  <a:lnTo>
                    <a:pt x="20838" y="691"/>
                  </a:lnTo>
                  <a:lnTo>
                    <a:pt x="20846" y="592"/>
                  </a:lnTo>
                  <a:lnTo>
                    <a:pt x="20852" y="489"/>
                  </a:lnTo>
                  <a:lnTo>
                    <a:pt x="20858" y="382"/>
                  </a:lnTo>
                  <a:lnTo>
                    <a:pt x="20861" y="273"/>
                  </a:lnTo>
                  <a:lnTo>
                    <a:pt x="20864" y="161"/>
                  </a:lnTo>
                  <a:lnTo>
                    <a:pt x="20864" y="44"/>
                  </a:lnTo>
                  <a:lnTo>
                    <a:pt x="20859" y="0"/>
                  </a:lnTo>
                  <a:lnTo>
                    <a:pt x="20859" y="0"/>
                  </a:lnTo>
                  <a:lnTo>
                    <a:pt x="20849" y="120"/>
                  </a:lnTo>
                  <a:lnTo>
                    <a:pt x="20839" y="236"/>
                  </a:lnTo>
                  <a:lnTo>
                    <a:pt x="20828" y="345"/>
                  </a:lnTo>
                  <a:lnTo>
                    <a:pt x="20816" y="450"/>
                  </a:lnTo>
                  <a:lnTo>
                    <a:pt x="20804" y="550"/>
                  </a:lnTo>
                  <a:lnTo>
                    <a:pt x="20791" y="644"/>
                  </a:lnTo>
                  <a:lnTo>
                    <a:pt x="20778" y="734"/>
                  </a:lnTo>
                  <a:lnTo>
                    <a:pt x="20765" y="819"/>
                  </a:lnTo>
                  <a:lnTo>
                    <a:pt x="20752" y="900"/>
                  </a:lnTo>
                  <a:lnTo>
                    <a:pt x="20738" y="976"/>
                  </a:lnTo>
                  <a:lnTo>
                    <a:pt x="20724" y="1049"/>
                  </a:lnTo>
                  <a:lnTo>
                    <a:pt x="20709" y="1118"/>
                  </a:lnTo>
                  <a:lnTo>
                    <a:pt x="20694" y="1182"/>
                  </a:lnTo>
                  <a:lnTo>
                    <a:pt x="20679" y="1243"/>
                  </a:lnTo>
                  <a:lnTo>
                    <a:pt x="20664" y="1301"/>
                  </a:lnTo>
                  <a:lnTo>
                    <a:pt x="20649" y="1355"/>
                  </a:lnTo>
                  <a:lnTo>
                    <a:pt x="20633" y="1406"/>
                  </a:lnTo>
                  <a:lnTo>
                    <a:pt x="20618" y="1454"/>
                  </a:lnTo>
                  <a:lnTo>
                    <a:pt x="20603" y="1500"/>
                  </a:lnTo>
                  <a:lnTo>
                    <a:pt x="20586" y="1543"/>
                  </a:lnTo>
                  <a:lnTo>
                    <a:pt x="20571" y="1583"/>
                  </a:lnTo>
                  <a:lnTo>
                    <a:pt x="20556" y="1621"/>
                  </a:lnTo>
                  <a:lnTo>
                    <a:pt x="20541" y="1657"/>
                  </a:lnTo>
                  <a:lnTo>
                    <a:pt x="20526" y="1690"/>
                  </a:lnTo>
                  <a:lnTo>
                    <a:pt x="20496" y="1752"/>
                  </a:lnTo>
                  <a:lnTo>
                    <a:pt x="20467" y="1808"/>
                  </a:lnTo>
                  <a:lnTo>
                    <a:pt x="20439" y="1860"/>
                  </a:lnTo>
                  <a:lnTo>
                    <a:pt x="20413" y="1907"/>
                  </a:lnTo>
                  <a:lnTo>
                    <a:pt x="20413" y="1907"/>
                  </a:lnTo>
                  <a:lnTo>
                    <a:pt x="20406" y="1920"/>
                  </a:lnTo>
                  <a:lnTo>
                    <a:pt x="20396" y="1935"/>
                  </a:lnTo>
                  <a:lnTo>
                    <a:pt x="20372" y="1968"/>
                  </a:lnTo>
                  <a:lnTo>
                    <a:pt x="20342" y="2007"/>
                  </a:lnTo>
                  <a:lnTo>
                    <a:pt x="20307" y="2051"/>
                  </a:lnTo>
                  <a:lnTo>
                    <a:pt x="20265" y="2100"/>
                  </a:lnTo>
                  <a:lnTo>
                    <a:pt x="20220" y="2152"/>
                  </a:lnTo>
                  <a:lnTo>
                    <a:pt x="20170" y="2208"/>
                  </a:lnTo>
                  <a:lnTo>
                    <a:pt x="20115" y="2267"/>
                  </a:lnTo>
                  <a:lnTo>
                    <a:pt x="19998" y="2394"/>
                  </a:lnTo>
                  <a:lnTo>
                    <a:pt x="19871" y="2527"/>
                  </a:lnTo>
                  <a:lnTo>
                    <a:pt x="19738" y="2665"/>
                  </a:lnTo>
                  <a:lnTo>
                    <a:pt x="19602" y="2803"/>
                  </a:lnTo>
                  <a:lnTo>
                    <a:pt x="19469" y="2937"/>
                  </a:lnTo>
                  <a:lnTo>
                    <a:pt x="19341" y="3066"/>
                  </a:lnTo>
                  <a:lnTo>
                    <a:pt x="19117" y="3289"/>
                  </a:lnTo>
                  <a:lnTo>
                    <a:pt x="18960" y="3442"/>
                  </a:lnTo>
                  <a:lnTo>
                    <a:pt x="18901" y="3501"/>
                  </a:lnTo>
                  <a:lnTo>
                    <a:pt x="18901" y="3501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96425" tIns="48200" rIns="96425" bIns="482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 rot="-1408957">
              <a:off x="3256005" y="1369693"/>
              <a:ext cx="2609084" cy="1447951"/>
            </a:xfrm>
            <a:custGeom>
              <a:avLst/>
              <a:gdLst/>
              <a:ahLst/>
              <a:cxnLst/>
              <a:rect l="l" t="t" r="r" b="b"/>
              <a:pathLst>
                <a:path w="20864" h="10347" extrusionOk="0">
                  <a:moveTo>
                    <a:pt x="1963" y="6846"/>
                  </a:moveTo>
                  <a:lnTo>
                    <a:pt x="1963" y="6846"/>
                  </a:lnTo>
                  <a:lnTo>
                    <a:pt x="2009" y="6803"/>
                  </a:lnTo>
                  <a:lnTo>
                    <a:pt x="2054" y="6762"/>
                  </a:lnTo>
                  <a:lnTo>
                    <a:pt x="2102" y="6722"/>
                  </a:lnTo>
                  <a:lnTo>
                    <a:pt x="2150" y="6683"/>
                  </a:lnTo>
                  <a:lnTo>
                    <a:pt x="2199" y="6646"/>
                  </a:lnTo>
                  <a:lnTo>
                    <a:pt x="2249" y="6609"/>
                  </a:lnTo>
                  <a:lnTo>
                    <a:pt x="2300" y="6573"/>
                  </a:lnTo>
                  <a:lnTo>
                    <a:pt x="2352" y="6539"/>
                  </a:lnTo>
                  <a:lnTo>
                    <a:pt x="2404" y="6506"/>
                  </a:lnTo>
                  <a:lnTo>
                    <a:pt x="2458" y="6474"/>
                  </a:lnTo>
                  <a:lnTo>
                    <a:pt x="2512" y="6443"/>
                  </a:lnTo>
                  <a:lnTo>
                    <a:pt x="2567" y="6413"/>
                  </a:lnTo>
                  <a:lnTo>
                    <a:pt x="2622" y="6384"/>
                  </a:lnTo>
                  <a:lnTo>
                    <a:pt x="2679" y="6356"/>
                  </a:lnTo>
                  <a:lnTo>
                    <a:pt x="2735" y="6329"/>
                  </a:lnTo>
                  <a:lnTo>
                    <a:pt x="2793" y="6303"/>
                  </a:lnTo>
                  <a:lnTo>
                    <a:pt x="2851" y="6278"/>
                  </a:lnTo>
                  <a:lnTo>
                    <a:pt x="2908" y="6254"/>
                  </a:lnTo>
                  <a:lnTo>
                    <a:pt x="2967" y="6231"/>
                  </a:lnTo>
                  <a:lnTo>
                    <a:pt x="3025" y="6209"/>
                  </a:lnTo>
                  <a:lnTo>
                    <a:pt x="3085" y="6188"/>
                  </a:lnTo>
                  <a:lnTo>
                    <a:pt x="3144" y="6167"/>
                  </a:lnTo>
                  <a:lnTo>
                    <a:pt x="3204" y="6148"/>
                  </a:lnTo>
                  <a:lnTo>
                    <a:pt x="3263" y="6129"/>
                  </a:lnTo>
                  <a:lnTo>
                    <a:pt x="3323" y="6111"/>
                  </a:lnTo>
                  <a:lnTo>
                    <a:pt x="3382" y="6094"/>
                  </a:lnTo>
                  <a:lnTo>
                    <a:pt x="3442" y="6077"/>
                  </a:lnTo>
                  <a:lnTo>
                    <a:pt x="3503" y="6062"/>
                  </a:lnTo>
                  <a:lnTo>
                    <a:pt x="3562" y="6047"/>
                  </a:lnTo>
                  <a:lnTo>
                    <a:pt x="3622" y="6033"/>
                  </a:lnTo>
                  <a:lnTo>
                    <a:pt x="3681" y="6019"/>
                  </a:lnTo>
                  <a:lnTo>
                    <a:pt x="3741" y="6007"/>
                  </a:lnTo>
                  <a:lnTo>
                    <a:pt x="3859" y="5983"/>
                  </a:lnTo>
                  <a:lnTo>
                    <a:pt x="3975" y="5963"/>
                  </a:lnTo>
                  <a:lnTo>
                    <a:pt x="4090" y="5944"/>
                  </a:lnTo>
                  <a:lnTo>
                    <a:pt x="4204" y="5928"/>
                  </a:lnTo>
                  <a:lnTo>
                    <a:pt x="4314" y="5914"/>
                  </a:lnTo>
                  <a:lnTo>
                    <a:pt x="4422" y="5902"/>
                  </a:lnTo>
                  <a:lnTo>
                    <a:pt x="4528" y="5892"/>
                  </a:lnTo>
                  <a:lnTo>
                    <a:pt x="4629" y="5883"/>
                  </a:lnTo>
                  <a:lnTo>
                    <a:pt x="4728" y="5876"/>
                  </a:lnTo>
                  <a:lnTo>
                    <a:pt x="4822" y="5871"/>
                  </a:lnTo>
                  <a:lnTo>
                    <a:pt x="4912" y="5867"/>
                  </a:lnTo>
                  <a:lnTo>
                    <a:pt x="4996" y="5863"/>
                  </a:lnTo>
                  <a:lnTo>
                    <a:pt x="5076" y="5861"/>
                  </a:lnTo>
                  <a:lnTo>
                    <a:pt x="5150" y="5860"/>
                  </a:lnTo>
                  <a:lnTo>
                    <a:pt x="5281" y="5859"/>
                  </a:lnTo>
                  <a:lnTo>
                    <a:pt x="5281" y="5859"/>
                  </a:lnTo>
                  <a:lnTo>
                    <a:pt x="10416" y="5859"/>
                  </a:lnTo>
                  <a:lnTo>
                    <a:pt x="10416" y="5859"/>
                  </a:lnTo>
                  <a:lnTo>
                    <a:pt x="10449" y="5859"/>
                  </a:lnTo>
                  <a:lnTo>
                    <a:pt x="10449" y="5859"/>
                  </a:lnTo>
                  <a:lnTo>
                    <a:pt x="15583" y="5859"/>
                  </a:lnTo>
                  <a:lnTo>
                    <a:pt x="15583" y="5859"/>
                  </a:lnTo>
                  <a:lnTo>
                    <a:pt x="15715" y="5860"/>
                  </a:lnTo>
                  <a:lnTo>
                    <a:pt x="15789" y="5861"/>
                  </a:lnTo>
                  <a:lnTo>
                    <a:pt x="15869" y="5863"/>
                  </a:lnTo>
                  <a:lnTo>
                    <a:pt x="15954" y="5867"/>
                  </a:lnTo>
                  <a:lnTo>
                    <a:pt x="16044" y="5871"/>
                  </a:lnTo>
                  <a:lnTo>
                    <a:pt x="16138" y="5876"/>
                  </a:lnTo>
                  <a:lnTo>
                    <a:pt x="16236" y="5883"/>
                  </a:lnTo>
                  <a:lnTo>
                    <a:pt x="16337" y="5892"/>
                  </a:lnTo>
                  <a:lnTo>
                    <a:pt x="16442" y="5902"/>
                  </a:lnTo>
                  <a:lnTo>
                    <a:pt x="16550" y="5914"/>
                  </a:lnTo>
                  <a:lnTo>
                    <a:pt x="16661" y="5928"/>
                  </a:lnTo>
                  <a:lnTo>
                    <a:pt x="16775" y="5944"/>
                  </a:lnTo>
                  <a:lnTo>
                    <a:pt x="16890" y="5963"/>
                  </a:lnTo>
                  <a:lnTo>
                    <a:pt x="17007" y="5983"/>
                  </a:lnTo>
                  <a:lnTo>
                    <a:pt x="17124" y="6007"/>
                  </a:lnTo>
                  <a:lnTo>
                    <a:pt x="17183" y="6019"/>
                  </a:lnTo>
                  <a:lnTo>
                    <a:pt x="17243" y="6033"/>
                  </a:lnTo>
                  <a:lnTo>
                    <a:pt x="17302" y="6047"/>
                  </a:lnTo>
                  <a:lnTo>
                    <a:pt x="17363" y="6062"/>
                  </a:lnTo>
                  <a:lnTo>
                    <a:pt x="17423" y="6077"/>
                  </a:lnTo>
                  <a:lnTo>
                    <a:pt x="17482" y="6094"/>
                  </a:lnTo>
                  <a:lnTo>
                    <a:pt x="17542" y="6111"/>
                  </a:lnTo>
                  <a:lnTo>
                    <a:pt x="17602" y="6129"/>
                  </a:lnTo>
                  <a:lnTo>
                    <a:pt x="17662" y="6148"/>
                  </a:lnTo>
                  <a:lnTo>
                    <a:pt x="17721" y="6167"/>
                  </a:lnTo>
                  <a:lnTo>
                    <a:pt x="17780" y="6188"/>
                  </a:lnTo>
                  <a:lnTo>
                    <a:pt x="17839" y="6209"/>
                  </a:lnTo>
                  <a:lnTo>
                    <a:pt x="17898" y="6231"/>
                  </a:lnTo>
                  <a:lnTo>
                    <a:pt x="17956" y="6254"/>
                  </a:lnTo>
                  <a:lnTo>
                    <a:pt x="18014" y="6278"/>
                  </a:lnTo>
                  <a:lnTo>
                    <a:pt x="18073" y="6303"/>
                  </a:lnTo>
                  <a:lnTo>
                    <a:pt x="18129" y="6329"/>
                  </a:lnTo>
                  <a:lnTo>
                    <a:pt x="18186" y="6356"/>
                  </a:lnTo>
                  <a:lnTo>
                    <a:pt x="18242" y="6384"/>
                  </a:lnTo>
                  <a:lnTo>
                    <a:pt x="18298" y="6413"/>
                  </a:lnTo>
                  <a:lnTo>
                    <a:pt x="18352" y="6443"/>
                  </a:lnTo>
                  <a:lnTo>
                    <a:pt x="18407" y="6474"/>
                  </a:lnTo>
                  <a:lnTo>
                    <a:pt x="18460" y="6506"/>
                  </a:lnTo>
                  <a:lnTo>
                    <a:pt x="18513" y="6539"/>
                  </a:lnTo>
                  <a:lnTo>
                    <a:pt x="18564" y="6573"/>
                  </a:lnTo>
                  <a:lnTo>
                    <a:pt x="18616" y="6609"/>
                  </a:lnTo>
                  <a:lnTo>
                    <a:pt x="18666" y="6646"/>
                  </a:lnTo>
                  <a:lnTo>
                    <a:pt x="18715" y="6683"/>
                  </a:lnTo>
                  <a:lnTo>
                    <a:pt x="18763" y="6722"/>
                  </a:lnTo>
                  <a:lnTo>
                    <a:pt x="18810" y="6762"/>
                  </a:lnTo>
                  <a:lnTo>
                    <a:pt x="18857" y="6803"/>
                  </a:lnTo>
                  <a:lnTo>
                    <a:pt x="18901" y="6846"/>
                  </a:lnTo>
                  <a:lnTo>
                    <a:pt x="18901" y="6846"/>
                  </a:lnTo>
                  <a:lnTo>
                    <a:pt x="18961" y="6903"/>
                  </a:lnTo>
                  <a:lnTo>
                    <a:pt x="19117" y="7058"/>
                  </a:lnTo>
                  <a:lnTo>
                    <a:pt x="19341" y="7281"/>
                  </a:lnTo>
                  <a:lnTo>
                    <a:pt x="19469" y="7408"/>
                  </a:lnTo>
                  <a:lnTo>
                    <a:pt x="19603" y="7544"/>
                  </a:lnTo>
                  <a:lnTo>
                    <a:pt x="19738" y="7681"/>
                  </a:lnTo>
                  <a:lnTo>
                    <a:pt x="19871" y="7819"/>
                  </a:lnTo>
                  <a:lnTo>
                    <a:pt x="19998" y="7952"/>
                  </a:lnTo>
                  <a:lnTo>
                    <a:pt x="20116" y="8079"/>
                  </a:lnTo>
                  <a:lnTo>
                    <a:pt x="20170" y="8138"/>
                  </a:lnTo>
                  <a:lnTo>
                    <a:pt x="20220" y="8194"/>
                  </a:lnTo>
                  <a:lnTo>
                    <a:pt x="20266" y="8246"/>
                  </a:lnTo>
                  <a:lnTo>
                    <a:pt x="20307" y="8294"/>
                  </a:lnTo>
                  <a:lnTo>
                    <a:pt x="20343" y="8339"/>
                  </a:lnTo>
                  <a:lnTo>
                    <a:pt x="20373" y="8378"/>
                  </a:lnTo>
                  <a:lnTo>
                    <a:pt x="20396" y="8411"/>
                  </a:lnTo>
                  <a:lnTo>
                    <a:pt x="20406" y="8426"/>
                  </a:lnTo>
                  <a:lnTo>
                    <a:pt x="20413" y="8439"/>
                  </a:lnTo>
                  <a:lnTo>
                    <a:pt x="20413" y="8439"/>
                  </a:lnTo>
                  <a:lnTo>
                    <a:pt x="20439" y="8487"/>
                  </a:lnTo>
                  <a:lnTo>
                    <a:pt x="20468" y="8538"/>
                  </a:lnTo>
                  <a:lnTo>
                    <a:pt x="20496" y="8593"/>
                  </a:lnTo>
                  <a:lnTo>
                    <a:pt x="20526" y="8656"/>
                  </a:lnTo>
                  <a:lnTo>
                    <a:pt x="20541" y="8690"/>
                  </a:lnTo>
                  <a:lnTo>
                    <a:pt x="20557" y="8725"/>
                  </a:lnTo>
                  <a:lnTo>
                    <a:pt x="20572" y="8763"/>
                  </a:lnTo>
                  <a:lnTo>
                    <a:pt x="20587" y="8803"/>
                  </a:lnTo>
                  <a:lnTo>
                    <a:pt x="20603" y="8846"/>
                  </a:lnTo>
                  <a:lnTo>
                    <a:pt x="20618" y="8892"/>
                  </a:lnTo>
                  <a:lnTo>
                    <a:pt x="20633" y="8940"/>
                  </a:lnTo>
                  <a:lnTo>
                    <a:pt x="20649" y="8991"/>
                  </a:lnTo>
                  <a:lnTo>
                    <a:pt x="20665" y="9045"/>
                  </a:lnTo>
                  <a:lnTo>
                    <a:pt x="20680" y="9103"/>
                  </a:lnTo>
                  <a:lnTo>
                    <a:pt x="20694" y="9164"/>
                  </a:lnTo>
                  <a:lnTo>
                    <a:pt x="20709" y="9229"/>
                  </a:lnTo>
                  <a:lnTo>
                    <a:pt x="20724" y="9297"/>
                  </a:lnTo>
                  <a:lnTo>
                    <a:pt x="20738" y="9369"/>
                  </a:lnTo>
                  <a:lnTo>
                    <a:pt x="20752" y="9447"/>
                  </a:lnTo>
                  <a:lnTo>
                    <a:pt x="20766" y="9527"/>
                  </a:lnTo>
                  <a:lnTo>
                    <a:pt x="20779" y="9612"/>
                  </a:lnTo>
                  <a:lnTo>
                    <a:pt x="20792" y="9702"/>
                  </a:lnTo>
                  <a:lnTo>
                    <a:pt x="20804" y="9797"/>
                  </a:lnTo>
                  <a:lnTo>
                    <a:pt x="20816" y="9896"/>
                  </a:lnTo>
                  <a:lnTo>
                    <a:pt x="20828" y="10001"/>
                  </a:lnTo>
                  <a:lnTo>
                    <a:pt x="20839" y="10111"/>
                  </a:lnTo>
                  <a:lnTo>
                    <a:pt x="20849" y="10225"/>
                  </a:lnTo>
                  <a:lnTo>
                    <a:pt x="20859" y="10347"/>
                  </a:lnTo>
                  <a:lnTo>
                    <a:pt x="20864" y="10302"/>
                  </a:lnTo>
                  <a:lnTo>
                    <a:pt x="20864" y="10302"/>
                  </a:lnTo>
                  <a:lnTo>
                    <a:pt x="20864" y="10185"/>
                  </a:lnTo>
                  <a:lnTo>
                    <a:pt x="20861" y="10073"/>
                  </a:lnTo>
                  <a:lnTo>
                    <a:pt x="20858" y="9963"/>
                  </a:lnTo>
                  <a:lnTo>
                    <a:pt x="20852" y="9857"/>
                  </a:lnTo>
                  <a:lnTo>
                    <a:pt x="20846" y="9755"/>
                  </a:lnTo>
                  <a:lnTo>
                    <a:pt x="20838" y="9654"/>
                  </a:lnTo>
                  <a:lnTo>
                    <a:pt x="20828" y="9558"/>
                  </a:lnTo>
                  <a:lnTo>
                    <a:pt x="20818" y="9465"/>
                  </a:lnTo>
                  <a:lnTo>
                    <a:pt x="20806" y="9374"/>
                  </a:lnTo>
                  <a:lnTo>
                    <a:pt x="20793" y="9286"/>
                  </a:lnTo>
                  <a:lnTo>
                    <a:pt x="20778" y="9202"/>
                  </a:lnTo>
                  <a:lnTo>
                    <a:pt x="20762" y="9120"/>
                  </a:lnTo>
                  <a:lnTo>
                    <a:pt x="20746" y="9041"/>
                  </a:lnTo>
                  <a:lnTo>
                    <a:pt x="20728" y="8965"/>
                  </a:lnTo>
                  <a:lnTo>
                    <a:pt x="20710" y="8892"/>
                  </a:lnTo>
                  <a:lnTo>
                    <a:pt x="20690" y="8820"/>
                  </a:lnTo>
                  <a:lnTo>
                    <a:pt x="20670" y="8752"/>
                  </a:lnTo>
                  <a:lnTo>
                    <a:pt x="20648" y="8687"/>
                  </a:lnTo>
                  <a:lnTo>
                    <a:pt x="20626" y="8624"/>
                  </a:lnTo>
                  <a:lnTo>
                    <a:pt x="20603" y="8563"/>
                  </a:lnTo>
                  <a:lnTo>
                    <a:pt x="20579" y="8505"/>
                  </a:lnTo>
                  <a:lnTo>
                    <a:pt x="20555" y="8450"/>
                  </a:lnTo>
                  <a:lnTo>
                    <a:pt x="20529" y="8396"/>
                  </a:lnTo>
                  <a:lnTo>
                    <a:pt x="20503" y="8346"/>
                  </a:lnTo>
                  <a:lnTo>
                    <a:pt x="20477" y="8296"/>
                  </a:lnTo>
                  <a:lnTo>
                    <a:pt x="20450" y="8249"/>
                  </a:lnTo>
                  <a:lnTo>
                    <a:pt x="20422" y="8205"/>
                  </a:lnTo>
                  <a:lnTo>
                    <a:pt x="20394" y="8163"/>
                  </a:lnTo>
                  <a:lnTo>
                    <a:pt x="20366" y="8122"/>
                  </a:lnTo>
                  <a:lnTo>
                    <a:pt x="20337" y="8084"/>
                  </a:lnTo>
                  <a:lnTo>
                    <a:pt x="20308" y="8048"/>
                  </a:lnTo>
                  <a:lnTo>
                    <a:pt x="20278" y="8012"/>
                  </a:lnTo>
                  <a:lnTo>
                    <a:pt x="20278" y="8012"/>
                  </a:lnTo>
                  <a:lnTo>
                    <a:pt x="20234" y="7963"/>
                  </a:lnTo>
                  <a:lnTo>
                    <a:pt x="20159" y="7885"/>
                  </a:lnTo>
                  <a:lnTo>
                    <a:pt x="20056" y="7780"/>
                  </a:lnTo>
                  <a:lnTo>
                    <a:pt x="19927" y="7647"/>
                  </a:lnTo>
                  <a:lnTo>
                    <a:pt x="19599" y="7314"/>
                  </a:lnTo>
                  <a:lnTo>
                    <a:pt x="19187" y="6899"/>
                  </a:lnTo>
                  <a:lnTo>
                    <a:pt x="18708" y="6418"/>
                  </a:lnTo>
                  <a:lnTo>
                    <a:pt x="18176" y="5884"/>
                  </a:lnTo>
                  <a:lnTo>
                    <a:pt x="17604" y="5314"/>
                  </a:lnTo>
                  <a:lnTo>
                    <a:pt x="17008" y="4720"/>
                  </a:lnTo>
                  <a:lnTo>
                    <a:pt x="16402" y="4117"/>
                  </a:lnTo>
                  <a:lnTo>
                    <a:pt x="15801" y="3522"/>
                  </a:lnTo>
                  <a:lnTo>
                    <a:pt x="15218" y="2947"/>
                  </a:lnTo>
                  <a:lnTo>
                    <a:pt x="14670" y="2408"/>
                  </a:lnTo>
                  <a:lnTo>
                    <a:pt x="14413" y="2156"/>
                  </a:lnTo>
                  <a:lnTo>
                    <a:pt x="14169" y="1920"/>
                  </a:lnTo>
                  <a:lnTo>
                    <a:pt x="13941" y="1698"/>
                  </a:lnTo>
                  <a:lnTo>
                    <a:pt x="13731" y="1495"/>
                  </a:lnTo>
                  <a:lnTo>
                    <a:pt x="13541" y="1311"/>
                  </a:lnTo>
                  <a:lnTo>
                    <a:pt x="13370" y="1150"/>
                  </a:lnTo>
                  <a:lnTo>
                    <a:pt x="13224" y="1012"/>
                  </a:lnTo>
                  <a:lnTo>
                    <a:pt x="13101" y="899"/>
                  </a:lnTo>
                  <a:lnTo>
                    <a:pt x="13101" y="899"/>
                  </a:lnTo>
                  <a:lnTo>
                    <a:pt x="13053" y="857"/>
                  </a:lnTo>
                  <a:lnTo>
                    <a:pt x="13005" y="815"/>
                  </a:lnTo>
                  <a:lnTo>
                    <a:pt x="12955" y="775"/>
                  </a:lnTo>
                  <a:lnTo>
                    <a:pt x="12905" y="735"/>
                  </a:lnTo>
                  <a:lnTo>
                    <a:pt x="12854" y="698"/>
                  </a:lnTo>
                  <a:lnTo>
                    <a:pt x="12804" y="662"/>
                  </a:lnTo>
                  <a:lnTo>
                    <a:pt x="12752" y="627"/>
                  </a:lnTo>
                  <a:lnTo>
                    <a:pt x="12701" y="593"/>
                  </a:lnTo>
                  <a:lnTo>
                    <a:pt x="12648" y="561"/>
                  </a:lnTo>
                  <a:lnTo>
                    <a:pt x="12596" y="530"/>
                  </a:lnTo>
                  <a:lnTo>
                    <a:pt x="12543" y="500"/>
                  </a:lnTo>
                  <a:lnTo>
                    <a:pt x="12491" y="470"/>
                  </a:lnTo>
                  <a:lnTo>
                    <a:pt x="12437" y="442"/>
                  </a:lnTo>
                  <a:lnTo>
                    <a:pt x="12384" y="416"/>
                  </a:lnTo>
                  <a:lnTo>
                    <a:pt x="12330" y="390"/>
                  </a:lnTo>
                  <a:lnTo>
                    <a:pt x="12278" y="366"/>
                  </a:lnTo>
                  <a:lnTo>
                    <a:pt x="12224" y="342"/>
                  </a:lnTo>
                  <a:lnTo>
                    <a:pt x="12171" y="320"/>
                  </a:lnTo>
                  <a:lnTo>
                    <a:pt x="12117" y="298"/>
                  </a:lnTo>
                  <a:lnTo>
                    <a:pt x="12064" y="278"/>
                  </a:lnTo>
                  <a:lnTo>
                    <a:pt x="12010" y="258"/>
                  </a:lnTo>
                  <a:lnTo>
                    <a:pt x="11958" y="240"/>
                  </a:lnTo>
                  <a:lnTo>
                    <a:pt x="11905" y="222"/>
                  </a:lnTo>
                  <a:lnTo>
                    <a:pt x="11853" y="204"/>
                  </a:lnTo>
                  <a:lnTo>
                    <a:pt x="11800" y="188"/>
                  </a:lnTo>
                  <a:lnTo>
                    <a:pt x="11749" y="173"/>
                  </a:lnTo>
                  <a:lnTo>
                    <a:pt x="11697" y="159"/>
                  </a:lnTo>
                  <a:lnTo>
                    <a:pt x="11646" y="145"/>
                  </a:lnTo>
                  <a:lnTo>
                    <a:pt x="11596" y="133"/>
                  </a:lnTo>
                  <a:lnTo>
                    <a:pt x="11546" y="121"/>
                  </a:lnTo>
                  <a:lnTo>
                    <a:pt x="11447" y="99"/>
                  </a:lnTo>
                  <a:lnTo>
                    <a:pt x="11351" y="80"/>
                  </a:lnTo>
                  <a:lnTo>
                    <a:pt x="11258" y="63"/>
                  </a:lnTo>
                  <a:lnTo>
                    <a:pt x="11169" y="49"/>
                  </a:lnTo>
                  <a:lnTo>
                    <a:pt x="11082" y="37"/>
                  </a:lnTo>
                  <a:lnTo>
                    <a:pt x="10999" y="27"/>
                  </a:lnTo>
                  <a:lnTo>
                    <a:pt x="10920" y="19"/>
                  </a:lnTo>
                  <a:lnTo>
                    <a:pt x="10847" y="13"/>
                  </a:lnTo>
                  <a:lnTo>
                    <a:pt x="10777" y="8"/>
                  </a:lnTo>
                  <a:lnTo>
                    <a:pt x="10712" y="5"/>
                  </a:lnTo>
                  <a:lnTo>
                    <a:pt x="10654" y="2"/>
                  </a:lnTo>
                  <a:lnTo>
                    <a:pt x="10600" y="1"/>
                  </a:lnTo>
                  <a:lnTo>
                    <a:pt x="10554" y="0"/>
                  </a:lnTo>
                  <a:lnTo>
                    <a:pt x="10479" y="0"/>
                  </a:lnTo>
                  <a:lnTo>
                    <a:pt x="10433" y="1"/>
                  </a:lnTo>
                  <a:lnTo>
                    <a:pt x="10433" y="1"/>
                  </a:lnTo>
                  <a:lnTo>
                    <a:pt x="10385" y="0"/>
                  </a:lnTo>
                  <a:lnTo>
                    <a:pt x="10312" y="0"/>
                  </a:lnTo>
                  <a:lnTo>
                    <a:pt x="10264" y="1"/>
                  </a:lnTo>
                  <a:lnTo>
                    <a:pt x="10211" y="2"/>
                  </a:lnTo>
                  <a:lnTo>
                    <a:pt x="10152" y="5"/>
                  </a:lnTo>
                  <a:lnTo>
                    <a:pt x="10088" y="8"/>
                  </a:lnTo>
                  <a:lnTo>
                    <a:pt x="10018" y="13"/>
                  </a:lnTo>
                  <a:lnTo>
                    <a:pt x="9944" y="19"/>
                  </a:lnTo>
                  <a:lnTo>
                    <a:pt x="9866" y="27"/>
                  </a:lnTo>
                  <a:lnTo>
                    <a:pt x="9783" y="37"/>
                  </a:lnTo>
                  <a:lnTo>
                    <a:pt x="9697" y="49"/>
                  </a:lnTo>
                  <a:lnTo>
                    <a:pt x="9606" y="63"/>
                  </a:lnTo>
                  <a:lnTo>
                    <a:pt x="9513" y="80"/>
                  </a:lnTo>
                  <a:lnTo>
                    <a:pt x="9417" y="99"/>
                  </a:lnTo>
                  <a:lnTo>
                    <a:pt x="9319" y="121"/>
                  </a:lnTo>
                  <a:lnTo>
                    <a:pt x="9269" y="133"/>
                  </a:lnTo>
                  <a:lnTo>
                    <a:pt x="9219" y="145"/>
                  </a:lnTo>
                  <a:lnTo>
                    <a:pt x="9167" y="159"/>
                  </a:lnTo>
                  <a:lnTo>
                    <a:pt x="9116" y="173"/>
                  </a:lnTo>
                  <a:lnTo>
                    <a:pt x="9064" y="188"/>
                  </a:lnTo>
                  <a:lnTo>
                    <a:pt x="9012" y="204"/>
                  </a:lnTo>
                  <a:lnTo>
                    <a:pt x="8959" y="222"/>
                  </a:lnTo>
                  <a:lnTo>
                    <a:pt x="8907" y="240"/>
                  </a:lnTo>
                  <a:lnTo>
                    <a:pt x="8854" y="258"/>
                  </a:lnTo>
                  <a:lnTo>
                    <a:pt x="8801" y="278"/>
                  </a:lnTo>
                  <a:lnTo>
                    <a:pt x="8747" y="298"/>
                  </a:lnTo>
                  <a:lnTo>
                    <a:pt x="8695" y="320"/>
                  </a:lnTo>
                  <a:lnTo>
                    <a:pt x="8641" y="342"/>
                  </a:lnTo>
                  <a:lnTo>
                    <a:pt x="8588" y="366"/>
                  </a:lnTo>
                  <a:lnTo>
                    <a:pt x="8534" y="390"/>
                  </a:lnTo>
                  <a:lnTo>
                    <a:pt x="8481" y="416"/>
                  </a:lnTo>
                  <a:lnTo>
                    <a:pt x="8427" y="442"/>
                  </a:lnTo>
                  <a:lnTo>
                    <a:pt x="8375" y="470"/>
                  </a:lnTo>
                  <a:lnTo>
                    <a:pt x="8321" y="500"/>
                  </a:lnTo>
                  <a:lnTo>
                    <a:pt x="8269" y="530"/>
                  </a:lnTo>
                  <a:lnTo>
                    <a:pt x="8216" y="561"/>
                  </a:lnTo>
                  <a:lnTo>
                    <a:pt x="8165" y="593"/>
                  </a:lnTo>
                  <a:lnTo>
                    <a:pt x="8112" y="627"/>
                  </a:lnTo>
                  <a:lnTo>
                    <a:pt x="8062" y="662"/>
                  </a:lnTo>
                  <a:lnTo>
                    <a:pt x="8010" y="698"/>
                  </a:lnTo>
                  <a:lnTo>
                    <a:pt x="7960" y="735"/>
                  </a:lnTo>
                  <a:lnTo>
                    <a:pt x="7910" y="775"/>
                  </a:lnTo>
                  <a:lnTo>
                    <a:pt x="7861" y="815"/>
                  </a:lnTo>
                  <a:lnTo>
                    <a:pt x="7811" y="857"/>
                  </a:lnTo>
                  <a:lnTo>
                    <a:pt x="7764" y="899"/>
                  </a:lnTo>
                  <a:lnTo>
                    <a:pt x="7764" y="899"/>
                  </a:lnTo>
                  <a:lnTo>
                    <a:pt x="7642" y="1012"/>
                  </a:lnTo>
                  <a:lnTo>
                    <a:pt x="7495" y="1150"/>
                  </a:lnTo>
                  <a:lnTo>
                    <a:pt x="7325" y="1311"/>
                  </a:lnTo>
                  <a:lnTo>
                    <a:pt x="7134" y="1495"/>
                  </a:lnTo>
                  <a:lnTo>
                    <a:pt x="6923" y="1698"/>
                  </a:lnTo>
                  <a:lnTo>
                    <a:pt x="6696" y="1920"/>
                  </a:lnTo>
                  <a:lnTo>
                    <a:pt x="6453" y="2156"/>
                  </a:lnTo>
                  <a:lnTo>
                    <a:pt x="6196" y="2408"/>
                  </a:lnTo>
                  <a:lnTo>
                    <a:pt x="5646" y="2947"/>
                  </a:lnTo>
                  <a:lnTo>
                    <a:pt x="5064" y="3522"/>
                  </a:lnTo>
                  <a:lnTo>
                    <a:pt x="4462" y="4117"/>
                  </a:lnTo>
                  <a:lnTo>
                    <a:pt x="3857" y="4720"/>
                  </a:lnTo>
                  <a:lnTo>
                    <a:pt x="3260" y="5314"/>
                  </a:lnTo>
                  <a:lnTo>
                    <a:pt x="2689" y="5884"/>
                  </a:lnTo>
                  <a:lnTo>
                    <a:pt x="2157" y="6418"/>
                  </a:lnTo>
                  <a:lnTo>
                    <a:pt x="1678" y="6899"/>
                  </a:lnTo>
                  <a:lnTo>
                    <a:pt x="1267" y="7314"/>
                  </a:lnTo>
                  <a:lnTo>
                    <a:pt x="938" y="7647"/>
                  </a:lnTo>
                  <a:lnTo>
                    <a:pt x="810" y="7780"/>
                  </a:lnTo>
                  <a:lnTo>
                    <a:pt x="707" y="7885"/>
                  </a:lnTo>
                  <a:lnTo>
                    <a:pt x="632" y="7963"/>
                  </a:lnTo>
                  <a:lnTo>
                    <a:pt x="587" y="8012"/>
                  </a:lnTo>
                  <a:lnTo>
                    <a:pt x="587" y="8012"/>
                  </a:lnTo>
                  <a:lnTo>
                    <a:pt x="557" y="8048"/>
                  </a:lnTo>
                  <a:lnTo>
                    <a:pt x="528" y="8084"/>
                  </a:lnTo>
                  <a:lnTo>
                    <a:pt x="500" y="8122"/>
                  </a:lnTo>
                  <a:lnTo>
                    <a:pt x="470" y="8163"/>
                  </a:lnTo>
                  <a:lnTo>
                    <a:pt x="443" y="8205"/>
                  </a:lnTo>
                  <a:lnTo>
                    <a:pt x="415" y="8249"/>
                  </a:lnTo>
                  <a:lnTo>
                    <a:pt x="389" y="8296"/>
                  </a:lnTo>
                  <a:lnTo>
                    <a:pt x="361" y="8346"/>
                  </a:lnTo>
                  <a:lnTo>
                    <a:pt x="336" y="8396"/>
                  </a:lnTo>
                  <a:lnTo>
                    <a:pt x="311" y="8450"/>
                  </a:lnTo>
                  <a:lnTo>
                    <a:pt x="286" y="8505"/>
                  </a:lnTo>
                  <a:lnTo>
                    <a:pt x="263" y="8563"/>
                  </a:lnTo>
                  <a:lnTo>
                    <a:pt x="239" y="8624"/>
                  </a:lnTo>
                  <a:lnTo>
                    <a:pt x="217" y="8687"/>
                  </a:lnTo>
                  <a:lnTo>
                    <a:pt x="195" y="8752"/>
                  </a:lnTo>
                  <a:lnTo>
                    <a:pt x="175" y="8820"/>
                  </a:lnTo>
                  <a:lnTo>
                    <a:pt x="156" y="8892"/>
                  </a:lnTo>
                  <a:lnTo>
                    <a:pt x="136" y="8965"/>
                  </a:lnTo>
                  <a:lnTo>
                    <a:pt x="119" y="9041"/>
                  </a:lnTo>
                  <a:lnTo>
                    <a:pt x="102" y="9120"/>
                  </a:lnTo>
                  <a:lnTo>
                    <a:pt x="87" y="9202"/>
                  </a:lnTo>
                  <a:lnTo>
                    <a:pt x="73" y="9286"/>
                  </a:lnTo>
                  <a:lnTo>
                    <a:pt x="59" y="9374"/>
                  </a:lnTo>
                  <a:lnTo>
                    <a:pt x="48" y="9465"/>
                  </a:lnTo>
                  <a:lnTo>
                    <a:pt x="36" y="9558"/>
                  </a:lnTo>
                  <a:lnTo>
                    <a:pt x="27" y="9654"/>
                  </a:lnTo>
                  <a:lnTo>
                    <a:pt x="19" y="9755"/>
                  </a:lnTo>
                  <a:lnTo>
                    <a:pt x="12" y="9857"/>
                  </a:lnTo>
                  <a:lnTo>
                    <a:pt x="7" y="9963"/>
                  </a:lnTo>
                  <a:lnTo>
                    <a:pt x="3" y="10073"/>
                  </a:lnTo>
                  <a:lnTo>
                    <a:pt x="1" y="10185"/>
                  </a:lnTo>
                  <a:lnTo>
                    <a:pt x="0" y="10302"/>
                  </a:lnTo>
                  <a:lnTo>
                    <a:pt x="5" y="10347"/>
                  </a:lnTo>
                  <a:lnTo>
                    <a:pt x="5" y="10347"/>
                  </a:lnTo>
                  <a:lnTo>
                    <a:pt x="15" y="10225"/>
                  </a:lnTo>
                  <a:lnTo>
                    <a:pt x="25" y="10111"/>
                  </a:lnTo>
                  <a:lnTo>
                    <a:pt x="36" y="10001"/>
                  </a:lnTo>
                  <a:lnTo>
                    <a:pt x="49" y="9896"/>
                  </a:lnTo>
                  <a:lnTo>
                    <a:pt x="61" y="9797"/>
                  </a:lnTo>
                  <a:lnTo>
                    <a:pt x="73" y="9702"/>
                  </a:lnTo>
                  <a:lnTo>
                    <a:pt x="86" y="9612"/>
                  </a:lnTo>
                  <a:lnTo>
                    <a:pt x="99" y="9527"/>
                  </a:lnTo>
                  <a:lnTo>
                    <a:pt x="113" y="9447"/>
                  </a:lnTo>
                  <a:lnTo>
                    <a:pt x="126" y="9369"/>
                  </a:lnTo>
                  <a:lnTo>
                    <a:pt x="141" y="9297"/>
                  </a:lnTo>
                  <a:lnTo>
                    <a:pt x="156" y="9229"/>
                  </a:lnTo>
                  <a:lnTo>
                    <a:pt x="171" y="9164"/>
                  </a:lnTo>
                  <a:lnTo>
                    <a:pt x="186" y="9103"/>
                  </a:lnTo>
                  <a:lnTo>
                    <a:pt x="201" y="9045"/>
                  </a:lnTo>
                  <a:lnTo>
                    <a:pt x="216" y="8991"/>
                  </a:lnTo>
                  <a:lnTo>
                    <a:pt x="231" y="8940"/>
                  </a:lnTo>
                  <a:lnTo>
                    <a:pt x="246" y="8892"/>
                  </a:lnTo>
                  <a:lnTo>
                    <a:pt x="263" y="8846"/>
                  </a:lnTo>
                  <a:lnTo>
                    <a:pt x="278" y="8803"/>
                  </a:lnTo>
                  <a:lnTo>
                    <a:pt x="293" y="8763"/>
                  </a:lnTo>
                  <a:lnTo>
                    <a:pt x="308" y="8725"/>
                  </a:lnTo>
                  <a:lnTo>
                    <a:pt x="323" y="8690"/>
                  </a:lnTo>
                  <a:lnTo>
                    <a:pt x="338" y="8656"/>
                  </a:lnTo>
                  <a:lnTo>
                    <a:pt x="369" y="8593"/>
                  </a:lnTo>
                  <a:lnTo>
                    <a:pt x="397" y="8538"/>
                  </a:lnTo>
                  <a:lnTo>
                    <a:pt x="425" y="8487"/>
                  </a:lnTo>
                  <a:lnTo>
                    <a:pt x="451" y="8439"/>
                  </a:lnTo>
                  <a:lnTo>
                    <a:pt x="451" y="8439"/>
                  </a:lnTo>
                  <a:lnTo>
                    <a:pt x="458" y="8426"/>
                  </a:lnTo>
                  <a:lnTo>
                    <a:pt x="468" y="8411"/>
                  </a:lnTo>
                  <a:lnTo>
                    <a:pt x="492" y="8378"/>
                  </a:lnTo>
                  <a:lnTo>
                    <a:pt x="522" y="8339"/>
                  </a:lnTo>
                  <a:lnTo>
                    <a:pt x="558" y="8294"/>
                  </a:lnTo>
                  <a:lnTo>
                    <a:pt x="599" y="8246"/>
                  </a:lnTo>
                  <a:lnTo>
                    <a:pt x="645" y="8194"/>
                  </a:lnTo>
                  <a:lnTo>
                    <a:pt x="695" y="8138"/>
                  </a:lnTo>
                  <a:lnTo>
                    <a:pt x="749" y="8079"/>
                  </a:lnTo>
                  <a:lnTo>
                    <a:pt x="866" y="7952"/>
                  </a:lnTo>
                  <a:lnTo>
                    <a:pt x="993" y="7819"/>
                  </a:lnTo>
                  <a:lnTo>
                    <a:pt x="1127" y="7681"/>
                  </a:lnTo>
                  <a:lnTo>
                    <a:pt x="1262" y="7544"/>
                  </a:lnTo>
                  <a:lnTo>
                    <a:pt x="1395" y="7408"/>
                  </a:lnTo>
                  <a:lnTo>
                    <a:pt x="1523" y="7281"/>
                  </a:lnTo>
                  <a:lnTo>
                    <a:pt x="1747" y="7058"/>
                  </a:lnTo>
                  <a:lnTo>
                    <a:pt x="1905" y="6903"/>
                  </a:lnTo>
                  <a:lnTo>
                    <a:pt x="1963" y="6846"/>
                  </a:lnTo>
                  <a:lnTo>
                    <a:pt x="1963" y="6846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96425" tIns="48200" rIns="96425" bIns="482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 rot="-1408957">
              <a:off x="5789902" y="2480608"/>
              <a:ext cx="3122576" cy="2077091"/>
            </a:xfrm>
            <a:custGeom>
              <a:avLst/>
              <a:gdLst/>
              <a:ahLst/>
              <a:cxnLst/>
              <a:rect l="l" t="t" r="r" b="b"/>
              <a:pathLst>
                <a:path w="24981" h="14829" extrusionOk="0">
                  <a:moveTo>
                    <a:pt x="10449" y="4489"/>
                  </a:moveTo>
                  <a:lnTo>
                    <a:pt x="10449" y="4489"/>
                  </a:lnTo>
                  <a:lnTo>
                    <a:pt x="5281" y="4489"/>
                  </a:lnTo>
                  <a:lnTo>
                    <a:pt x="5281" y="4489"/>
                  </a:lnTo>
                  <a:lnTo>
                    <a:pt x="5150" y="4488"/>
                  </a:lnTo>
                  <a:lnTo>
                    <a:pt x="5076" y="4486"/>
                  </a:lnTo>
                  <a:lnTo>
                    <a:pt x="4996" y="4484"/>
                  </a:lnTo>
                  <a:lnTo>
                    <a:pt x="4911" y="4480"/>
                  </a:lnTo>
                  <a:lnTo>
                    <a:pt x="4821" y="4475"/>
                  </a:lnTo>
                  <a:lnTo>
                    <a:pt x="4727" y="4470"/>
                  </a:lnTo>
                  <a:lnTo>
                    <a:pt x="4629" y="4463"/>
                  </a:lnTo>
                  <a:lnTo>
                    <a:pt x="4527" y="4454"/>
                  </a:lnTo>
                  <a:lnTo>
                    <a:pt x="4423" y="4444"/>
                  </a:lnTo>
                  <a:lnTo>
                    <a:pt x="4315" y="4432"/>
                  </a:lnTo>
                  <a:lnTo>
                    <a:pt x="4203" y="4418"/>
                  </a:lnTo>
                  <a:lnTo>
                    <a:pt x="4090" y="4402"/>
                  </a:lnTo>
                  <a:lnTo>
                    <a:pt x="3975" y="4384"/>
                  </a:lnTo>
                  <a:lnTo>
                    <a:pt x="3859" y="4363"/>
                  </a:lnTo>
                  <a:lnTo>
                    <a:pt x="3741" y="4340"/>
                  </a:lnTo>
                  <a:lnTo>
                    <a:pt x="3682" y="4327"/>
                  </a:lnTo>
                  <a:lnTo>
                    <a:pt x="3622" y="4314"/>
                  </a:lnTo>
                  <a:lnTo>
                    <a:pt x="3563" y="4300"/>
                  </a:lnTo>
                  <a:lnTo>
                    <a:pt x="3503" y="4285"/>
                  </a:lnTo>
                  <a:lnTo>
                    <a:pt x="3442" y="4269"/>
                  </a:lnTo>
                  <a:lnTo>
                    <a:pt x="3383" y="4253"/>
                  </a:lnTo>
                  <a:lnTo>
                    <a:pt x="3323" y="4236"/>
                  </a:lnTo>
                  <a:lnTo>
                    <a:pt x="3264" y="4218"/>
                  </a:lnTo>
                  <a:lnTo>
                    <a:pt x="3204" y="4198"/>
                  </a:lnTo>
                  <a:lnTo>
                    <a:pt x="3145" y="4179"/>
                  </a:lnTo>
                  <a:lnTo>
                    <a:pt x="3085" y="4159"/>
                  </a:lnTo>
                  <a:lnTo>
                    <a:pt x="3026" y="4137"/>
                  </a:lnTo>
                  <a:lnTo>
                    <a:pt x="2967" y="4115"/>
                  </a:lnTo>
                  <a:lnTo>
                    <a:pt x="2908" y="4092"/>
                  </a:lnTo>
                  <a:lnTo>
                    <a:pt x="2851" y="4068"/>
                  </a:lnTo>
                  <a:lnTo>
                    <a:pt x="2793" y="4043"/>
                  </a:lnTo>
                  <a:lnTo>
                    <a:pt x="2736" y="4018"/>
                  </a:lnTo>
                  <a:lnTo>
                    <a:pt x="2679" y="3991"/>
                  </a:lnTo>
                  <a:lnTo>
                    <a:pt x="2623" y="3963"/>
                  </a:lnTo>
                  <a:lnTo>
                    <a:pt x="2567" y="3934"/>
                  </a:lnTo>
                  <a:lnTo>
                    <a:pt x="2513" y="3903"/>
                  </a:lnTo>
                  <a:lnTo>
                    <a:pt x="2458" y="3872"/>
                  </a:lnTo>
                  <a:lnTo>
                    <a:pt x="2405" y="3840"/>
                  </a:lnTo>
                  <a:lnTo>
                    <a:pt x="2352" y="3807"/>
                  </a:lnTo>
                  <a:lnTo>
                    <a:pt x="2301" y="3773"/>
                  </a:lnTo>
                  <a:lnTo>
                    <a:pt x="2249" y="3738"/>
                  </a:lnTo>
                  <a:lnTo>
                    <a:pt x="2200" y="3702"/>
                  </a:lnTo>
                  <a:lnTo>
                    <a:pt x="2150" y="3664"/>
                  </a:lnTo>
                  <a:lnTo>
                    <a:pt x="2102" y="3624"/>
                  </a:lnTo>
                  <a:lnTo>
                    <a:pt x="2055" y="3584"/>
                  </a:lnTo>
                  <a:lnTo>
                    <a:pt x="2009" y="3543"/>
                  </a:lnTo>
                  <a:lnTo>
                    <a:pt x="1964" y="3501"/>
                  </a:lnTo>
                  <a:lnTo>
                    <a:pt x="1964" y="3501"/>
                  </a:lnTo>
                  <a:lnTo>
                    <a:pt x="1905" y="3444"/>
                  </a:lnTo>
                  <a:lnTo>
                    <a:pt x="1748" y="3289"/>
                  </a:lnTo>
                  <a:lnTo>
                    <a:pt x="1524" y="3066"/>
                  </a:lnTo>
                  <a:lnTo>
                    <a:pt x="1395" y="2938"/>
                  </a:lnTo>
                  <a:lnTo>
                    <a:pt x="1262" y="2803"/>
                  </a:lnTo>
                  <a:lnTo>
                    <a:pt x="1127" y="2665"/>
                  </a:lnTo>
                  <a:lnTo>
                    <a:pt x="994" y="2528"/>
                  </a:lnTo>
                  <a:lnTo>
                    <a:pt x="867" y="2394"/>
                  </a:lnTo>
                  <a:lnTo>
                    <a:pt x="749" y="2268"/>
                  </a:lnTo>
                  <a:lnTo>
                    <a:pt x="695" y="2208"/>
                  </a:lnTo>
                  <a:lnTo>
                    <a:pt x="646" y="2153"/>
                  </a:lnTo>
                  <a:lnTo>
                    <a:pt x="599" y="2100"/>
                  </a:lnTo>
                  <a:lnTo>
                    <a:pt x="559" y="2052"/>
                  </a:lnTo>
                  <a:lnTo>
                    <a:pt x="522" y="2008"/>
                  </a:lnTo>
                  <a:lnTo>
                    <a:pt x="492" y="1969"/>
                  </a:lnTo>
                  <a:lnTo>
                    <a:pt x="469" y="1935"/>
                  </a:lnTo>
                  <a:lnTo>
                    <a:pt x="460" y="1920"/>
                  </a:lnTo>
                  <a:lnTo>
                    <a:pt x="452" y="1907"/>
                  </a:lnTo>
                  <a:lnTo>
                    <a:pt x="452" y="1907"/>
                  </a:lnTo>
                  <a:lnTo>
                    <a:pt x="425" y="1860"/>
                  </a:lnTo>
                  <a:lnTo>
                    <a:pt x="398" y="1809"/>
                  </a:lnTo>
                  <a:lnTo>
                    <a:pt x="369" y="1753"/>
                  </a:lnTo>
                  <a:lnTo>
                    <a:pt x="340" y="1691"/>
                  </a:lnTo>
                  <a:lnTo>
                    <a:pt x="325" y="1657"/>
                  </a:lnTo>
                  <a:lnTo>
                    <a:pt x="308" y="1621"/>
                  </a:lnTo>
                  <a:lnTo>
                    <a:pt x="293" y="1583"/>
                  </a:lnTo>
                  <a:lnTo>
                    <a:pt x="278" y="1543"/>
                  </a:lnTo>
                  <a:lnTo>
                    <a:pt x="263" y="1501"/>
                  </a:lnTo>
                  <a:lnTo>
                    <a:pt x="247" y="1455"/>
                  </a:lnTo>
                  <a:lnTo>
                    <a:pt x="232" y="1407"/>
                  </a:lnTo>
                  <a:lnTo>
                    <a:pt x="217" y="1355"/>
                  </a:lnTo>
                  <a:lnTo>
                    <a:pt x="200" y="1301"/>
                  </a:lnTo>
                  <a:lnTo>
                    <a:pt x="185" y="1244"/>
                  </a:lnTo>
                  <a:lnTo>
                    <a:pt x="171" y="1183"/>
                  </a:lnTo>
                  <a:lnTo>
                    <a:pt x="156" y="1118"/>
                  </a:lnTo>
                  <a:lnTo>
                    <a:pt x="142" y="1049"/>
                  </a:lnTo>
                  <a:lnTo>
                    <a:pt x="127" y="977"/>
                  </a:lnTo>
                  <a:lnTo>
                    <a:pt x="114" y="901"/>
                  </a:lnTo>
                  <a:lnTo>
                    <a:pt x="99" y="819"/>
                  </a:lnTo>
                  <a:lnTo>
                    <a:pt x="86" y="734"/>
                  </a:lnTo>
                  <a:lnTo>
                    <a:pt x="73" y="645"/>
                  </a:lnTo>
                  <a:lnTo>
                    <a:pt x="61" y="550"/>
                  </a:lnTo>
                  <a:lnTo>
                    <a:pt x="49" y="451"/>
                  </a:lnTo>
                  <a:lnTo>
                    <a:pt x="37" y="346"/>
                  </a:lnTo>
                  <a:lnTo>
                    <a:pt x="27" y="236"/>
                  </a:lnTo>
                  <a:lnTo>
                    <a:pt x="16" y="121"/>
                  </a:lnTo>
                  <a:lnTo>
                    <a:pt x="6" y="0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" y="161"/>
                  </a:lnTo>
                  <a:lnTo>
                    <a:pt x="4" y="274"/>
                  </a:lnTo>
                  <a:lnTo>
                    <a:pt x="7" y="384"/>
                  </a:lnTo>
                  <a:lnTo>
                    <a:pt x="13" y="489"/>
                  </a:lnTo>
                  <a:lnTo>
                    <a:pt x="19" y="593"/>
                  </a:lnTo>
                  <a:lnTo>
                    <a:pt x="27" y="692"/>
                  </a:lnTo>
                  <a:lnTo>
                    <a:pt x="37" y="789"/>
                  </a:lnTo>
                  <a:lnTo>
                    <a:pt x="47" y="883"/>
                  </a:lnTo>
                  <a:lnTo>
                    <a:pt x="59" y="973"/>
                  </a:lnTo>
                  <a:lnTo>
                    <a:pt x="72" y="1060"/>
                  </a:lnTo>
                  <a:lnTo>
                    <a:pt x="86" y="1146"/>
                  </a:lnTo>
                  <a:lnTo>
                    <a:pt x="102" y="1227"/>
                  </a:lnTo>
                  <a:lnTo>
                    <a:pt x="119" y="1306"/>
                  </a:lnTo>
                  <a:lnTo>
                    <a:pt x="137" y="1382"/>
                  </a:lnTo>
                  <a:lnTo>
                    <a:pt x="155" y="1456"/>
                  </a:lnTo>
                  <a:lnTo>
                    <a:pt x="175" y="1526"/>
                  </a:lnTo>
                  <a:lnTo>
                    <a:pt x="195" y="1594"/>
                  </a:lnTo>
                  <a:lnTo>
                    <a:pt x="217" y="1659"/>
                  </a:lnTo>
                  <a:lnTo>
                    <a:pt x="239" y="1723"/>
                  </a:lnTo>
                  <a:lnTo>
                    <a:pt x="262" y="1783"/>
                  </a:lnTo>
                  <a:lnTo>
                    <a:pt x="286" y="1841"/>
                  </a:lnTo>
                  <a:lnTo>
                    <a:pt x="310" y="1897"/>
                  </a:lnTo>
                  <a:lnTo>
                    <a:pt x="336" y="1950"/>
                  </a:lnTo>
                  <a:lnTo>
                    <a:pt x="362" y="2002"/>
                  </a:lnTo>
                  <a:lnTo>
                    <a:pt x="388" y="2051"/>
                  </a:lnTo>
                  <a:lnTo>
                    <a:pt x="415" y="2097"/>
                  </a:lnTo>
                  <a:lnTo>
                    <a:pt x="443" y="2141"/>
                  </a:lnTo>
                  <a:lnTo>
                    <a:pt x="471" y="2184"/>
                  </a:lnTo>
                  <a:lnTo>
                    <a:pt x="499" y="2224"/>
                  </a:lnTo>
                  <a:lnTo>
                    <a:pt x="528" y="2263"/>
                  </a:lnTo>
                  <a:lnTo>
                    <a:pt x="558" y="2300"/>
                  </a:lnTo>
                  <a:lnTo>
                    <a:pt x="587" y="2334"/>
                  </a:lnTo>
                  <a:lnTo>
                    <a:pt x="587" y="2334"/>
                  </a:lnTo>
                  <a:lnTo>
                    <a:pt x="632" y="2383"/>
                  </a:lnTo>
                  <a:lnTo>
                    <a:pt x="707" y="2461"/>
                  </a:lnTo>
                  <a:lnTo>
                    <a:pt x="809" y="2568"/>
                  </a:lnTo>
                  <a:lnTo>
                    <a:pt x="938" y="2699"/>
                  </a:lnTo>
                  <a:lnTo>
                    <a:pt x="1267" y="3032"/>
                  </a:lnTo>
                  <a:lnTo>
                    <a:pt x="1678" y="3448"/>
                  </a:lnTo>
                  <a:lnTo>
                    <a:pt x="2158" y="3930"/>
                  </a:lnTo>
                  <a:lnTo>
                    <a:pt x="2689" y="4462"/>
                  </a:lnTo>
                  <a:lnTo>
                    <a:pt x="3261" y="5033"/>
                  </a:lnTo>
                  <a:lnTo>
                    <a:pt x="3857" y="5628"/>
                  </a:lnTo>
                  <a:lnTo>
                    <a:pt x="4463" y="6229"/>
                  </a:lnTo>
                  <a:lnTo>
                    <a:pt x="5064" y="6825"/>
                  </a:lnTo>
                  <a:lnTo>
                    <a:pt x="5647" y="7399"/>
                  </a:lnTo>
                  <a:lnTo>
                    <a:pt x="6196" y="7939"/>
                  </a:lnTo>
                  <a:lnTo>
                    <a:pt x="6452" y="8190"/>
                  </a:lnTo>
                  <a:lnTo>
                    <a:pt x="6697" y="8428"/>
                  </a:lnTo>
                  <a:lnTo>
                    <a:pt x="6924" y="8648"/>
                  </a:lnTo>
                  <a:lnTo>
                    <a:pt x="7134" y="8851"/>
                  </a:lnTo>
                  <a:lnTo>
                    <a:pt x="7325" y="9035"/>
                  </a:lnTo>
                  <a:lnTo>
                    <a:pt x="7495" y="9196"/>
                  </a:lnTo>
                  <a:lnTo>
                    <a:pt x="7641" y="9335"/>
                  </a:lnTo>
                  <a:lnTo>
                    <a:pt x="7763" y="9447"/>
                  </a:lnTo>
                  <a:lnTo>
                    <a:pt x="7763" y="9447"/>
                  </a:lnTo>
                  <a:lnTo>
                    <a:pt x="7815" y="9492"/>
                  </a:lnTo>
                  <a:lnTo>
                    <a:pt x="7867" y="9537"/>
                  </a:lnTo>
                  <a:lnTo>
                    <a:pt x="7920" y="9580"/>
                  </a:lnTo>
                  <a:lnTo>
                    <a:pt x="7972" y="9620"/>
                  </a:lnTo>
                  <a:lnTo>
                    <a:pt x="8026" y="9660"/>
                  </a:lnTo>
                  <a:lnTo>
                    <a:pt x="8080" y="9698"/>
                  </a:lnTo>
                  <a:lnTo>
                    <a:pt x="8135" y="9734"/>
                  </a:lnTo>
                  <a:lnTo>
                    <a:pt x="8190" y="9769"/>
                  </a:lnTo>
                  <a:lnTo>
                    <a:pt x="8246" y="9804"/>
                  </a:lnTo>
                  <a:lnTo>
                    <a:pt x="8301" y="9836"/>
                  </a:lnTo>
                  <a:lnTo>
                    <a:pt x="8358" y="9867"/>
                  </a:lnTo>
                  <a:lnTo>
                    <a:pt x="8415" y="9897"/>
                  </a:lnTo>
                  <a:lnTo>
                    <a:pt x="8471" y="9926"/>
                  </a:lnTo>
                  <a:lnTo>
                    <a:pt x="8528" y="9953"/>
                  </a:lnTo>
                  <a:lnTo>
                    <a:pt x="8584" y="9979"/>
                  </a:lnTo>
                  <a:lnTo>
                    <a:pt x="8641" y="10004"/>
                  </a:lnTo>
                  <a:lnTo>
                    <a:pt x="8697" y="10028"/>
                  </a:lnTo>
                  <a:lnTo>
                    <a:pt x="8754" y="10050"/>
                  </a:lnTo>
                  <a:lnTo>
                    <a:pt x="8810" y="10072"/>
                  </a:lnTo>
                  <a:lnTo>
                    <a:pt x="8867" y="10094"/>
                  </a:lnTo>
                  <a:lnTo>
                    <a:pt x="8923" y="10113"/>
                  </a:lnTo>
                  <a:lnTo>
                    <a:pt x="8979" y="10132"/>
                  </a:lnTo>
                  <a:lnTo>
                    <a:pt x="9034" y="10149"/>
                  </a:lnTo>
                  <a:lnTo>
                    <a:pt x="9090" y="10166"/>
                  </a:lnTo>
                  <a:lnTo>
                    <a:pt x="9144" y="10181"/>
                  </a:lnTo>
                  <a:lnTo>
                    <a:pt x="9199" y="10196"/>
                  </a:lnTo>
                  <a:lnTo>
                    <a:pt x="9253" y="10210"/>
                  </a:lnTo>
                  <a:lnTo>
                    <a:pt x="9306" y="10223"/>
                  </a:lnTo>
                  <a:lnTo>
                    <a:pt x="9359" y="10235"/>
                  </a:lnTo>
                  <a:lnTo>
                    <a:pt x="9411" y="10246"/>
                  </a:lnTo>
                  <a:lnTo>
                    <a:pt x="9513" y="10266"/>
                  </a:lnTo>
                  <a:lnTo>
                    <a:pt x="9612" y="10284"/>
                  </a:lnTo>
                  <a:lnTo>
                    <a:pt x="9707" y="10299"/>
                  </a:lnTo>
                  <a:lnTo>
                    <a:pt x="9798" y="10311"/>
                  </a:lnTo>
                  <a:lnTo>
                    <a:pt x="9885" y="10321"/>
                  </a:lnTo>
                  <a:lnTo>
                    <a:pt x="9968" y="10329"/>
                  </a:lnTo>
                  <a:lnTo>
                    <a:pt x="10045" y="10335"/>
                  </a:lnTo>
                  <a:lnTo>
                    <a:pt x="10116" y="10340"/>
                  </a:lnTo>
                  <a:lnTo>
                    <a:pt x="10182" y="10343"/>
                  </a:lnTo>
                  <a:lnTo>
                    <a:pt x="10241" y="10345"/>
                  </a:lnTo>
                  <a:lnTo>
                    <a:pt x="10294" y="10346"/>
                  </a:lnTo>
                  <a:lnTo>
                    <a:pt x="10379" y="10347"/>
                  </a:lnTo>
                  <a:lnTo>
                    <a:pt x="10431" y="10345"/>
                  </a:lnTo>
                  <a:lnTo>
                    <a:pt x="10449" y="10345"/>
                  </a:lnTo>
                  <a:lnTo>
                    <a:pt x="14532" y="10340"/>
                  </a:lnTo>
                  <a:lnTo>
                    <a:pt x="14532" y="10340"/>
                  </a:lnTo>
                  <a:lnTo>
                    <a:pt x="19700" y="10340"/>
                  </a:lnTo>
                  <a:lnTo>
                    <a:pt x="19700" y="10340"/>
                  </a:lnTo>
                  <a:lnTo>
                    <a:pt x="19831" y="10341"/>
                  </a:lnTo>
                  <a:lnTo>
                    <a:pt x="19905" y="10343"/>
                  </a:lnTo>
                  <a:lnTo>
                    <a:pt x="19986" y="10345"/>
                  </a:lnTo>
                  <a:lnTo>
                    <a:pt x="20071" y="10348"/>
                  </a:lnTo>
                  <a:lnTo>
                    <a:pt x="20159" y="10354"/>
                  </a:lnTo>
                  <a:lnTo>
                    <a:pt x="20254" y="10359"/>
                  </a:lnTo>
                  <a:lnTo>
                    <a:pt x="20352" y="10366"/>
                  </a:lnTo>
                  <a:lnTo>
                    <a:pt x="20453" y="10375"/>
                  </a:lnTo>
                  <a:lnTo>
                    <a:pt x="20559" y="10385"/>
                  </a:lnTo>
                  <a:lnTo>
                    <a:pt x="20667" y="10397"/>
                  </a:lnTo>
                  <a:lnTo>
                    <a:pt x="20778" y="10411"/>
                  </a:lnTo>
                  <a:lnTo>
                    <a:pt x="20891" y="10427"/>
                  </a:lnTo>
                  <a:lnTo>
                    <a:pt x="21006" y="10445"/>
                  </a:lnTo>
                  <a:lnTo>
                    <a:pt x="21122" y="10466"/>
                  </a:lnTo>
                  <a:lnTo>
                    <a:pt x="21240" y="10489"/>
                  </a:lnTo>
                  <a:lnTo>
                    <a:pt x="21300" y="10502"/>
                  </a:lnTo>
                  <a:lnTo>
                    <a:pt x="21359" y="10515"/>
                  </a:lnTo>
                  <a:lnTo>
                    <a:pt x="21419" y="10530"/>
                  </a:lnTo>
                  <a:lnTo>
                    <a:pt x="21479" y="10544"/>
                  </a:lnTo>
                  <a:lnTo>
                    <a:pt x="21538" y="10560"/>
                  </a:lnTo>
                  <a:lnTo>
                    <a:pt x="21599" y="10576"/>
                  </a:lnTo>
                  <a:lnTo>
                    <a:pt x="21658" y="10593"/>
                  </a:lnTo>
                  <a:lnTo>
                    <a:pt x="21718" y="10611"/>
                  </a:lnTo>
                  <a:lnTo>
                    <a:pt x="21777" y="10630"/>
                  </a:lnTo>
                  <a:lnTo>
                    <a:pt x="21837" y="10650"/>
                  </a:lnTo>
                  <a:lnTo>
                    <a:pt x="21896" y="10671"/>
                  </a:lnTo>
                  <a:lnTo>
                    <a:pt x="21955" y="10692"/>
                  </a:lnTo>
                  <a:lnTo>
                    <a:pt x="22015" y="10714"/>
                  </a:lnTo>
                  <a:lnTo>
                    <a:pt x="22072" y="10737"/>
                  </a:lnTo>
                  <a:lnTo>
                    <a:pt x="22131" y="10761"/>
                  </a:lnTo>
                  <a:lnTo>
                    <a:pt x="22188" y="10786"/>
                  </a:lnTo>
                  <a:lnTo>
                    <a:pt x="22246" y="10812"/>
                  </a:lnTo>
                  <a:lnTo>
                    <a:pt x="22302" y="10838"/>
                  </a:lnTo>
                  <a:lnTo>
                    <a:pt x="22358" y="10866"/>
                  </a:lnTo>
                  <a:lnTo>
                    <a:pt x="22413" y="10895"/>
                  </a:lnTo>
                  <a:lnTo>
                    <a:pt x="22469" y="10926"/>
                  </a:lnTo>
                  <a:lnTo>
                    <a:pt x="22522" y="10957"/>
                  </a:lnTo>
                  <a:lnTo>
                    <a:pt x="22576" y="10989"/>
                  </a:lnTo>
                  <a:lnTo>
                    <a:pt x="22629" y="11022"/>
                  </a:lnTo>
                  <a:lnTo>
                    <a:pt x="22681" y="11056"/>
                  </a:lnTo>
                  <a:lnTo>
                    <a:pt x="22732" y="11091"/>
                  </a:lnTo>
                  <a:lnTo>
                    <a:pt x="22782" y="11127"/>
                  </a:lnTo>
                  <a:lnTo>
                    <a:pt x="22831" y="11165"/>
                  </a:lnTo>
                  <a:lnTo>
                    <a:pt x="22880" y="11205"/>
                  </a:lnTo>
                  <a:lnTo>
                    <a:pt x="22926" y="11245"/>
                  </a:lnTo>
                  <a:lnTo>
                    <a:pt x="22972" y="11286"/>
                  </a:lnTo>
                  <a:lnTo>
                    <a:pt x="23018" y="11328"/>
                  </a:lnTo>
                  <a:lnTo>
                    <a:pt x="23018" y="11328"/>
                  </a:lnTo>
                  <a:lnTo>
                    <a:pt x="23076" y="11386"/>
                  </a:lnTo>
                  <a:lnTo>
                    <a:pt x="23234" y="11540"/>
                  </a:lnTo>
                  <a:lnTo>
                    <a:pt x="23458" y="11763"/>
                  </a:lnTo>
                  <a:lnTo>
                    <a:pt x="23586" y="11891"/>
                  </a:lnTo>
                  <a:lnTo>
                    <a:pt x="23719" y="12025"/>
                  </a:lnTo>
                  <a:lnTo>
                    <a:pt x="23855" y="12164"/>
                  </a:lnTo>
                  <a:lnTo>
                    <a:pt x="23988" y="12301"/>
                  </a:lnTo>
                  <a:lnTo>
                    <a:pt x="24115" y="12435"/>
                  </a:lnTo>
                  <a:lnTo>
                    <a:pt x="24232" y="12561"/>
                  </a:lnTo>
                  <a:lnTo>
                    <a:pt x="24287" y="12621"/>
                  </a:lnTo>
                  <a:lnTo>
                    <a:pt x="24336" y="12677"/>
                  </a:lnTo>
                  <a:lnTo>
                    <a:pt x="24382" y="12729"/>
                  </a:lnTo>
                  <a:lnTo>
                    <a:pt x="24423" y="12777"/>
                  </a:lnTo>
                  <a:lnTo>
                    <a:pt x="24459" y="12821"/>
                  </a:lnTo>
                  <a:lnTo>
                    <a:pt x="24488" y="12860"/>
                  </a:lnTo>
                  <a:lnTo>
                    <a:pt x="24513" y="12894"/>
                  </a:lnTo>
                  <a:lnTo>
                    <a:pt x="24522" y="12909"/>
                  </a:lnTo>
                  <a:lnTo>
                    <a:pt x="24530" y="12922"/>
                  </a:lnTo>
                  <a:lnTo>
                    <a:pt x="24530" y="12922"/>
                  </a:lnTo>
                  <a:lnTo>
                    <a:pt x="24556" y="12969"/>
                  </a:lnTo>
                  <a:lnTo>
                    <a:pt x="24583" y="13020"/>
                  </a:lnTo>
                  <a:lnTo>
                    <a:pt x="24613" y="13076"/>
                  </a:lnTo>
                  <a:lnTo>
                    <a:pt x="24642" y="13138"/>
                  </a:lnTo>
                  <a:lnTo>
                    <a:pt x="24657" y="13172"/>
                  </a:lnTo>
                  <a:lnTo>
                    <a:pt x="24672" y="13208"/>
                  </a:lnTo>
                  <a:lnTo>
                    <a:pt x="24688" y="13246"/>
                  </a:lnTo>
                  <a:lnTo>
                    <a:pt x="24703" y="13286"/>
                  </a:lnTo>
                  <a:lnTo>
                    <a:pt x="24719" y="13328"/>
                  </a:lnTo>
                  <a:lnTo>
                    <a:pt x="24735" y="13374"/>
                  </a:lnTo>
                  <a:lnTo>
                    <a:pt x="24750" y="13422"/>
                  </a:lnTo>
                  <a:lnTo>
                    <a:pt x="24765" y="13474"/>
                  </a:lnTo>
                  <a:lnTo>
                    <a:pt x="24780" y="13528"/>
                  </a:lnTo>
                  <a:lnTo>
                    <a:pt x="24795" y="13585"/>
                  </a:lnTo>
                  <a:lnTo>
                    <a:pt x="24810" y="13646"/>
                  </a:lnTo>
                  <a:lnTo>
                    <a:pt x="24826" y="13712"/>
                  </a:lnTo>
                  <a:lnTo>
                    <a:pt x="24840" y="13780"/>
                  </a:lnTo>
                  <a:lnTo>
                    <a:pt x="24854" y="13852"/>
                  </a:lnTo>
                  <a:lnTo>
                    <a:pt x="24868" y="13928"/>
                  </a:lnTo>
                  <a:lnTo>
                    <a:pt x="24882" y="14010"/>
                  </a:lnTo>
                  <a:lnTo>
                    <a:pt x="24895" y="14095"/>
                  </a:lnTo>
                  <a:lnTo>
                    <a:pt x="24908" y="14184"/>
                  </a:lnTo>
                  <a:lnTo>
                    <a:pt x="24920" y="14279"/>
                  </a:lnTo>
                  <a:lnTo>
                    <a:pt x="24933" y="14379"/>
                  </a:lnTo>
                  <a:lnTo>
                    <a:pt x="24944" y="14483"/>
                  </a:lnTo>
                  <a:lnTo>
                    <a:pt x="24955" y="14593"/>
                  </a:lnTo>
                  <a:lnTo>
                    <a:pt x="24966" y="14708"/>
                  </a:lnTo>
                  <a:lnTo>
                    <a:pt x="24975" y="14829"/>
                  </a:lnTo>
                  <a:lnTo>
                    <a:pt x="24981" y="14784"/>
                  </a:lnTo>
                  <a:lnTo>
                    <a:pt x="24981" y="14784"/>
                  </a:lnTo>
                  <a:lnTo>
                    <a:pt x="24981" y="14668"/>
                  </a:lnTo>
                  <a:lnTo>
                    <a:pt x="24978" y="14556"/>
                  </a:lnTo>
                  <a:lnTo>
                    <a:pt x="24975" y="14446"/>
                  </a:lnTo>
                  <a:lnTo>
                    <a:pt x="24969" y="14340"/>
                  </a:lnTo>
                  <a:lnTo>
                    <a:pt x="24963" y="14236"/>
                  </a:lnTo>
                  <a:lnTo>
                    <a:pt x="24955" y="14137"/>
                  </a:lnTo>
                  <a:lnTo>
                    <a:pt x="24945" y="14040"/>
                  </a:lnTo>
                  <a:lnTo>
                    <a:pt x="24935" y="13946"/>
                  </a:lnTo>
                  <a:lnTo>
                    <a:pt x="24922" y="13856"/>
                  </a:lnTo>
                  <a:lnTo>
                    <a:pt x="24909" y="13769"/>
                  </a:lnTo>
                  <a:lnTo>
                    <a:pt x="24894" y="13683"/>
                  </a:lnTo>
                  <a:lnTo>
                    <a:pt x="24879" y="13602"/>
                  </a:lnTo>
                  <a:lnTo>
                    <a:pt x="24863" y="13523"/>
                  </a:lnTo>
                  <a:lnTo>
                    <a:pt x="24845" y="13448"/>
                  </a:lnTo>
                  <a:lnTo>
                    <a:pt x="24827" y="13373"/>
                  </a:lnTo>
                  <a:lnTo>
                    <a:pt x="24806" y="13303"/>
                  </a:lnTo>
                  <a:lnTo>
                    <a:pt x="24786" y="13235"/>
                  </a:lnTo>
                  <a:lnTo>
                    <a:pt x="24764" y="13170"/>
                  </a:lnTo>
                  <a:lnTo>
                    <a:pt x="24742" y="13106"/>
                  </a:lnTo>
                  <a:lnTo>
                    <a:pt x="24720" y="13046"/>
                  </a:lnTo>
                  <a:lnTo>
                    <a:pt x="24695" y="12988"/>
                  </a:lnTo>
                  <a:lnTo>
                    <a:pt x="24671" y="12932"/>
                  </a:lnTo>
                  <a:lnTo>
                    <a:pt x="24646" y="12879"/>
                  </a:lnTo>
                  <a:lnTo>
                    <a:pt x="24620" y="12827"/>
                  </a:lnTo>
                  <a:lnTo>
                    <a:pt x="24593" y="12778"/>
                  </a:lnTo>
                  <a:lnTo>
                    <a:pt x="24566" y="12732"/>
                  </a:lnTo>
                  <a:lnTo>
                    <a:pt x="24539" y="12688"/>
                  </a:lnTo>
                  <a:lnTo>
                    <a:pt x="24511" y="12645"/>
                  </a:lnTo>
                  <a:lnTo>
                    <a:pt x="24482" y="12605"/>
                  </a:lnTo>
                  <a:lnTo>
                    <a:pt x="24453" y="12566"/>
                  </a:lnTo>
                  <a:lnTo>
                    <a:pt x="24424" y="12529"/>
                  </a:lnTo>
                  <a:lnTo>
                    <a:pt x="24395" y="12495"/>
                  </a:lnTo>
                  <a:lnTo>
                    <a:pt x="24395" y="12495"/>
                  </a:lnTo>
                  <a:lnTo>
                    <a:pt x="24349" y="12446"/>
                  </a:lnTo>
                  <a:lnTo>
                    <a:pt x="24274" y="12368"/>
                  </a:lnTo>
                  <a:lnTo>
                    <a:pt x="24171" y="12261"/>
                  </a:lnTo>
                  <a:lnTo>
                    <a:pt x="24043" y="12130"/>
                  </a:lnTo>
                  <a:lnTo>
                    <a:pt x="23714" y="11797"/>
                  </a:lnTo>
                  <a:lnTo>
                    <a:pt x="23303" y="11381"/>
                  </a:lnTo>
                  <a:lnTo>
                    <a:pt x="22824" y="10900"/>
                  </a:lnTo>
                  <a:lnTo>
                    <a:pt x="22292" y="10367"/>
                  </a:lnTo>
                  <a:lnTo>
                    <a:pt x="21720" y="9796"/>
                  </a:lnTo>
                  <a:lnTo>
                    <a:pt x="21124" y="9202"/>
                  </a:lnTo>
                  <a:lnTo>
                    <a:pt x="20519" y="8600"/>
                  </a:lnTo>
                  <a:lnTo>
                    <a:pt x="19917" y="8004"/>
                  </a:lnTo>
                  <a:lnTo>
                    <a:pt x="19335" y="7430"/>
                  </a:lnTo>
                  <a:lnTo>
                    <a:pt x="18786" y="6891"/>
                  </a:lnTo>
                  <a:lnTo>
                    <a:pt x="18528" y="6639"/>
                  </a:lnTo>
                  <a:lnTo>
                    <a:pt x="18285" y="6401"/>
                  </a:lnTo>
                  <a:lnTo>
                    <a:pt x="18058" y="6181"/>
                  </a:lnTo>
                  <a:lnTo>
                    <a:pt x="17847" y="5978"/>
                  </a:lnTo>
                  <a:lnTo>
                    <a:pt x="17656" y="5794"/>
                  </a:lnTo>
                  <a:lnTo>
                    <a:pt x="17487" y="5633"/>
                  </a:lnTo>
                  <a:lnTo>
                    <a:pt x="17339" y="5494"/>
                  </a:lnTo>
                  <a:lnTo>
                    <a:pt x="17217" y="5382"/>
                  </a:lnTo>
                  <a:lnTo>
                    <a:pt x="17217" y="5382"/>
                  </a:lnTo>
                  <a:lnTo>
                    <a:pt x="17167" y="5337"/>
                  </a:lnTo>
                  <a:lnTo>
                    <a:pt x="17114" y="5292"/>
                  </a:lnTo>
                  <a:lnTo>
                    <a:pt x="17062" y="5250"/>
                  </a:lnTo>
                  <a:lnTo>
                    <a:pt x="17009" y="5209"/>
                  </a:lnTo>
                  <a:lnTo>
                    <a:pt x="16955" y="5169"/>
                  </a:lnTo>
                  <a:lnTo>
                    <a:pt x="16901" y="5132"/>
                  </a:lnTo>
                  <a:lnTo>
                    <a:pt x="16846" y="5095"/>
                  </a:lnTo>
                  <a:lnTo>
                    <a:pt x="16791" y="5060"/>
                  </a:lnTo>
                  <a:lnTo>
                    <a:pt x="16736" y="5025"/>
                  </a:lnTo>
                  <a:lnTo>
                    <a:pt x="16680" y="4993"/>
                  </a:lnTo>
                  <a:lnTo>
                    <a:pt x="16624" y="4962"/>
                  </a:lnTo>
                  <a:lnTo>
                    <a:pt x="16567" y="4932"/>
                  </a:lnTo>
                  <a:lnTo>
                    <a:pt x="16511" y="4904"/>
                  </a:lnTo>
                  <a:lnTo>
                    <a:pt x="16454" y="4876"/>
                  </a:lnTo>
                  <a:lnTo>
                    <a:pt x="16397" y="4850"/>
                  </a:lnTo>
                  <a:lnTo>
                    <a:pt x="16341" y="4825"/>
                  </a:lnTo>
                  <a:lnTo>
                    <a:pt x="16284" y="4801"/>
                  </a:lnTo>
                  <a:lnTo>
                    <a:pt x="16228" y="4779"/>
                  </a:lnTo>
                  <a:lnTo>
                    <a:pt x="16170" y="4756"/>
                  </a:lnTo>
                  <a:lnTo>
                    <a:pt x="16115" y="4736"/>
                  </a:lnTo>
                  <a:lnTo>
                    <a:pt x="16058" y="4716"/>
                  </a:lnTo>
                  <a:lnTo>
                    <a:pt x="16003" y="4698"/>
                  </a:lnTo>
                  <a:lnTo>
                    <a:pt x="15947" y="4680"/>
                  </a:lnTo>
                  <a:lnTo>
                    <a:pt x="15892" y="4664"/>
                  </a:lnTo>
                  <a:lnTo>
                    <a:pt x="15837" y="4648"/>
                  </a:lnTo>
                  <a:lnTo>
                    <a:pt x="15783" y="4633"/>
                  </a:lnTo>
                  <a:lnTo>
                    <a:pt x="15728" y="4619"/>
                  </a:lnTo>
                  <a:lnTo>
                    <a:pt x="15675" y="4607"/>
                  </a:lnTo>
                  <a:lnTo>
                    <a:pt x="15622" y="4594"/>
                  </a:lnTo>
                  <a:lnTo>
                    <a:pt x="15571" y="4583"/>
                  </a:lnTo>
                  <a:lnTo>
                    <a:pt x="15469" y="4563"/>
                  </a:lnTo>
                  <a:lnTo>
                    <a:pt x="15370" y="4545"/>
                  </a:lnTo>
                  <a:lnTo>
                    <a:pt x="15274" y="4531"/>
                  </a:lnTo>
                  <a:lnTo>
                    <a:pt x="15183" y="4518"/>
                  </a:lnTo>
                  <a:lnTo>
                    <a:pt x="15096" y="4508"/>
                  </a:lnTo>
                  <a:lnTo>
                    <a:pt x="15014" y="4500"/>
                  </a:lnTo>
                  <a:lnTo>
                    <a:pt x="14937" y="4494"/>
                  </a:lnTo>
                  <a:lnTo>
                    <a:pt x="14865" y="4489"/>
                  </a:lnTo>
                  <a:lnTo>
                    <a:pt x="14800" y="4486"/>
                  </a:lnTo>
                  <a:lnTo>
                    <a:pt x="14740" y="4484"/>
                  </a:lnTo>
                  <a:lnTo>
                    <a:pt x="14687" y="4483"/>
                  </a:lnTo>
                  <a:lnTo>
                    <a:pt x="14603" y="4483"/>
                  </a:lnTo>
                  <a:lnTo>
                    <a:pt x="14550" y="4484"/>
                  </a:lnTo>
                  <a:lnTo>
                    <a:pt x="14532" y="4485"/>
                  </a:lnTo>
                  <a:lnTo>
                    <a:pt x="10449" y="4489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96425" tIns="48200" rIns="96425" bIns="482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 rot="-1408957">
              <a:off x="6646827" y="3485354"/>
              <a:ext cx="902079" cy="1896674"/>
            </a:xfrm>
            <a:custGeom>
              <a:avLst/>
              <a:gdLst/>
              <a:ahLst/>
              <a:cxnLst/>
              <a:rect l="l" t="t" r="r" b="b"/>
              <a:pathLst>
                <a:path w="7183" h="13556" extrusionOk="0">
                  <a:moveTo>
                    <a:pt x="6322" y="4449"/>
                  </a:moveTo>
                  <a:lnTo>
                    <a:pt x="6322" y="4449"/>
                  </a:lnTo>
                  <a:lnTo>
                    <a:pt x="6304" y="4449"/>
                  </a:lnTo>
                  <a:lnTo>
                    <a:pt x="6252" y="4451"/>
                  </a:lnTo>
                  <a:lnTo>
                    <a:pt x="6167" y="4450"/>
                  </a:lnTo>
                  <a:lnTo>
                    <a:pt x="6114" y="4449"/>
                  </a:lnTo>
                  <a:lnTo>
                    <a:pt x="6055" y="4447"/>
                  </a:lnTo>
                  <a:lnTo>
                    <a:pt x="5989" y="4444"/>
                  </a:lnTo>
                  <a:lnTo>
                    <a:pt x="5918" y="4439"/>
                  </a:lnTo>
                  <a:lnTo>
                    <a:pt x="5841" y="4433"/>
                  </a:lnTo>
                  <a:lnTo>
                    <a:pt x="5758" y="4425"/>
                  </a:lnTo>
                  <a:lnTo>
                    <a:pt x="5671" y="4415"/>
                  </a:lnTo>
                  <a:lnTo>
                    <a:pt x="5580" y="4403"/>
                  </a:lnTo>
                  <a:lnTo>
                    <a:pt x="5485" y="4388"/>
                  </a:lnTo>
                  <a:lnTo>
                    <a:pt x="5386" y="4370"/>
                  </a:lnTo>
                  <a:lnTo>
                    <a:pt x="5284" y="4350"/>
                  </a:lnTo>
                  <a:lnTo>
                    <a:pt x="5232" y="4339"/>
                  </a:lnTo>
                  <a:lnTo>
                    <a:pt x="5179" y="4327"/>
                  </a:lnTo>
                  <a:lnTo>
                    <a:pt x="5126" y="4314"/>
                  </a:lnTo>
                  <a:lnTo>
                    <a:pt x="5072" y="4300"/>
                  </a:lnTo>
                  <a:lnTo>
                    <a:pt x="5017" y="4285"/>
                  </a:lnTo>
                  <a:lnTo>
                    <a:pt x="4963" y="4270"/>
                  </a:lnTo>
                  <a:lnTo>
                    <a:pt x="4907" y="4253"/>
                  </a:lnTo>
                  <a:lnTo>
                    <a:pt x="4852" y="4236"/>
                  </a:lnTo>
                  <a:lnTo>
                    <a:pt x="4796" y="4217"/>
                  </a:lnTo>
                  <a:lnTo>
                    <a:pt x="4740" y="4198"/>
                  </a:lnTo>
                  <a:lnTo>
                    <a:pt x="4683" y="4176"/>
                  </a:lnTo>
                  <a:lnTo>
                    <a:pt x="4627" y="4154"/>
                  </a:lnTo>
                  <a:lnTo>
                    <a:pt x="4570" y="4132"/>
                  </a:lnTo>
                  <a:lnTo>
                    <a:pt x="4514" y="4108"/>
                  </a:lnTo>
                  <a:lnTo>
                    <a:pt x="4457" y="4083"/>
                  </a:lnTo>
                  <a:lnTo>
                    <a:pt x="4401" y="4057"/>
                  </a:lnTo>
                  <a:lnTo>
                    <a:pt x="4344" y="4030"/>
                  </a:lnTo>
                  <a:lnTo>
                    <a:pt x="4288" y="4001"/>
                  </a:lnTo>
                  <a:lnTo>
                    <a:pt x="4231" y="3971"/>
                  </a:lnTo>
                  <a:lnTo>
                    <a:pt x="4174" y="3940"/>
                  </a:lnTo>
                  <a:lnTo>
                    <a:pt x="4119" y="3908"/>
                  </a:lnTo>
                  <a:lnTo>
                    <a:pt x="4063" y="3873"/>
                  </a:lnTo>
                  <a:lnTo>
                    <a:pt x="4008" y="3838"/>
                  </a:lnTo>
                  <a:lnTo>
                    <a:pt x="3953" y="3802"/>
                  </a:lnTo>
                  <a:lnTo>
                    <a:pt x="3899" y="3764"/>
                  </a:lnTo>
                  <a:lnTo>
                    <a:pt x="3845" y="3724"/>
                  </a:lnTo>
                  <a:lnTo>
                    <a:pt x="3793" y="3684"/>
                  </a:lnTo>
                  <a:lnTo>
                    <a:pt x="3740" y="3641"/>
                  </a:lnTo>
                  <a:lnTo>
                    <a:pt x="3688" y="3596"/>
                  </a:lnTo>
                  <a:lnTo>
                    <a:pt x="3636" y="3551"/>
                  </a:lnTo>
                  <a:lnTo>
                    <a:pt x="3636" y="3551"/>
                  </a:lnTo>
                  <a:lnTo>
                    <a:pt x="3522" y="3446"/>
                  </a:lnTo>
                  <a:lnTo>
                    <a:pt x="3385" y="3317"/>
                  </a:lnTo>
                  <a:lnTo>
                    <a:pt x="3228" y="3168"/>
                  </a:lnTo>
                  <a:lnTo>
                    <a:pt x="3051" y="2998"/>
                  </a:lnTo>
                  <a:lnTo>
                    <a:pt x="2857" y="2811"/>
                  </a:lnTo>
                  <a:lnTo>
                    <a:pt x="2647" y="2607"/>
                  </a:lnTo>
                  <a:lnTo>
                    <a:pt x="2185" y="2156"/>
                  </a:lnTo>
                  <a:lnTo>
                    <a:pt x="1677" y="1657"/>
                  </a:lnTo>
                  <a:lnTo>
                    <a:pt x="1135" y="1124"/>
                  </a:lnTo>
                  <a:lnTo>
                    <a:pt x="572" y="568"/>
                  </a:lnTo>
                  <a:lnTo>
                    <a:pt x="0" y="0"/>
                  </a:lnTo>
                  <a:lnTo>
                    <a:pt x="0" y="9117"/>
                  </a:lnTo>
                  <a:lnTo>
                    <a:pt x="0" y="9117"/>
                  </a:lnTo>
                  <a:lnTo>
                    <a:pt x="0" y="9132"/>
                  </a:lnTo>
                  <a:lnTo>
                    <a:pt x="0" y="9132"/>
                  </a:lnTo>
                  <a:lnTo>
                    <a:pt x="10" y="9249"/>
                  </a:lnTo>
                  <a:lnTo>
                    <a:pt x="21" y="9359"/>
                  </a:lnTo>
                  <a:lnTo>
                    <a:pt x="32" y="9464"/>
                  </a:lnTo>
                  <a:lnTo>
                    <a:pt x="43" y="9565"/>
                  </a:lnTo>
                  <a:lnTo>
                    <a:pt x="55" y="9660"/>
                  </a:lnTo>
                  <a:lnTo>
                    <a:pt x="68" y="9751"/>
                  </a:lnTo>
                  <a:lnTo>
                    <a:pt x="81" y="9838"/>
                  </a:lnTo>
                  <a:lnTo>
                    <a:pt x="94" y="9920"/>
                  </a:lnTo>
                  <a:lnTo>
                    <a:pt x="108" y="9997"/>
                  </a:lnTo>
                  <a:lnTo>
                    <a:pt x="122" y="10072"/>
                  </a:lnTo>
                  <a:lnTo>
                    <a:pt x="136" y="10141"/>
                  </a:lnTo>
                  <a:lnTo>
                    <a:pt x="150" y="10207"/>
                  </a:lnTo>
                  <a:lnTo>
                    <a:pt x="164" y="10270"/>
                  </a:lnTo>
                  <a:lnTo>
                    <a:pt x="179" y="10329"/>
                  </a:lnTo>
                  <a:lnTo>
                    <a:pt x="195" y="10385"/>
                  </a:lnTo>
                  <a:lnTo>
                    <a:pt x="210" y="10437"/>
                  </a:lnTo>
                  <a:lnTo>
                    <a:pt x="225" y="10487"/>
                  </a:lnTo>
                  <a:lnTo>
                    <a:pt x="240" y="10533"/>
                  </a:lnTo>
                  <a:lnTo>
                    <a:pt x="255" y="10577"/>
                  </a:lnTo>
                  <a:lnTo>
                    <a:pt x="270" y="10619"/>
                  </a:lnTo>
                  <a:lnTo>
                    <a:pt x="285" y="10658"/>
                  </a:lnTo>
                  <a:lnTo>
                    <a:pt x="301" y="10695"/>
                  </a:lnTo>
                  <a:lnTo>
                    <a:pt x="316" y="10730"/>
                  </a:lnTo>
                  <a:lnTo>
                    <a:pt x="330" y="10763"/>
                  </a:lnTo>
                  <a:lnTo>
                    <a:pt x="359" y="10823"/>
                  </a:lnTo>
                  <a:lnTo>
                    <a:pt x="387" y="10878"/>
                  </a:lnTo>
                  <a:lnTo>
                    <a:pt x="415" y="10929"/>
                  </a:lnTo>
                  <a:lnTo>
                    <a:pt x="441" y="10975"/>
                  </a:lnTo>
                  <a:lnTo>
                    <a:pt x="441" y="10975"/>
                  </a:lnTo>
                  <a:lnTo>
                    <a:pt x="448" y="10988"/>
                  </a:lnTo>
                  <a:lnTo>
                    <a:pt x="458" y="11003"/>
                  </a:lnTo>
                  <a:lnTo>
                    <a:pt x="481" y="11036"/>
                  </a:lnTo>
                  <a:lnTo>
                    <a:pt x="512" y="11075"/>
                  </a:lnTo>
                  <a:lnTo>
                    <a:pt x="547" y="11119"/>
                  </a:lnTo>
                  <a:lnTo>
                    <a:pt x="588" y="11168"/>
                  </a:lnTo>
                  <a:lnTo>
                    <a:pt x="634" y="11220"/>
                  </a:lnTo>
                  <a:lnTo>
                    <a:pt x="684" y="11276"/>
                  </a:lnTo>
                  <a:lnTo>
                    <a:pt x="738" y="11335"/>
                  </a:lnTo>
                  <a:lnTo>
                    <a:pt x="856" y="11462"/>
                  </a:lnTo>
                  <a:lnTo>
                    <a:pt x="983" y="11595"/>
                  </a:lnTo>
                  <a:lnTo>
                    <a:pt x="1116" y="11733"/>
                  </a:lnTo>
                  <a:lnTo>
                    <a:pt x="1251" y="11871"/>
                  </a:lnTo>
                  <a:lnTo>
                    <a:pt x="1385" y="12005"/>
                  </a:lnTo>
                  <a:lnTo>
                    <a:pt x="1513" y="12134"/>
                  </a:lnTo>
                  <a:lnTo>
                    <a:pt x="1737" y="12357"/>
                  </a:lnTo>
                  <a:lnTo>
                    <a:pt x="1893" y="12510"/>
                  </a:lnTo>
                  <a:lnTo>
                    <a:pt x="1953" y="12569"/>
                  </a:lnTo>
                  <a:lnTo>
                    <a:pt x="1953" y="12569"/>
                  </a:lnTo>
                  <a:lnTo>
                    <a:pt x="1998" y="12611"/>
                  </a:lnTo>
                  <a:lnTo>
                    <a:pt x="2044" y="12652"/>
                  </a:lnTo>
                  <a:lnTo>
                    <a:pt x="2091" y="12692"/>
                  </a:lnTo>
                  <a:lnTo>
                    <a:pt x="2140" y="12731"/>
                  </a:lnTo>
                  <a:lnTo>
                    <a:pt x="2188" y="12768"/>
                  </a:lnTo>
                  <a:lnTo>
                    <a:pt x="2239" y="12805"/>
                  </a:lnTo>
                  <a:lnTo>
                    <a:pt x="2290" y="12840"/>
                  </a:lnTo>
                  <a:lnTo>
                    <a:pt x="2341" y="12875"/>
                  </a:lnTo>
                  <a:lnTo>
                    <a:pt x="2394" y="12908"/>
                  </a:lnTo>
                  <a:lnTo>
                    <a:pt x="2447" y="12940"/>
                  </a:lnTo>
                  <a:lnTo>
                    <a:pt x="2502" y="12971"/>
                  </a:lnTo>
                  <a:lnTo>
                    <a:pt x="2556" y="13001"/>
                  </a:lnTo>
                  <a:lnTo>
                    <a:pt x="2612" y="13030"/>
                  </a:lnTo>
                  <a:lnTo>
                    <a:pt x="2669" y="13058"/>
                  </a:lnTo>
                  <a:lnTo>
                    <a:pt x="2725" y="13084"/>
                  </a:lnTo>
                  <a:lnTo>
                    <a:pt x="2783" y="13110"/>
                  </a:lnTo>
                  <a:lnTo>
                    <a:pt x="2840" y="13136"/>
                  </a:lnTo>
                  <a:lnTo>
                    <a:pt x="2898" y="13160"/>
                  </a:lnTo>
                  <a:lnTo>
                    <a:pt x="2956" y="13183"/>
                  </a:lnTo>
                  <a:lnTo>
                    <a:pt x="3015" y="13205"/>
                  </a:lnTo>
                  <a:lnTo>
                    <a:pt x="3074" y="13227"/>
                  </a:lnTo>
                  <a:lnTo>
                    <a:pt x="3134" y="13247"/>
                  </a:lnTo>
                  <a:lnTo>
                    <a:pt x="3192" y="13266"/>
                  </a:lnTo>
                  <a:lnTo>
                    <a:pt x="3253" y="13285"/>
                  </a:lnTo>
                  <a:lnTo>
                    <a:pt x="3312" y="13303"/>
                  </a:lnTo>
                  <a:lnTo>
                    <a:pt x="3372" y="13320"/>
                  </a:lnTo>
                  <a:lnTo>
                    <a:pt x="3432" y="13336"/>
                  </a:lnTo>
                  <a:lnTo>
                    <a:pt x="3492" y="13352"/>
                  </a:lnTo>
                  <a:lnTo>
                    <a:pt x="3552" y="13367"/>
                  </a:lnTo>
                  <a:lnTo>
                    <a:pt x="3611" y="13381"/>
                  </a:lnTo>
                  <a:lnTo>
                    <a:pt x="3671" y="13394"/>
                  </a:lnTo>
                  <a:lnTo>
                    <a:pt x="3730" y="13408"/>
                  </a:lnTo>
                  <a:lnTo>
                    <a:pt x="3848" y="13431"/>
                  </a:lnTo>
                  <a:lnTo>
                    <a:pt x="3965" y="13452"/>
                  </a:lnTo>
                  <a:lnTo>
                    <a:pt x="4080" y="13470"/>
                  </a:lnTo>
                  <a:lnTo>
                    <a:pt x="4193" y="13486"/>
                  </a:lnTo>
                  <a:lnTo>
                    <a:pt x="4304" y="13500"/>
                  </a:lnTo>
                  <a:lnTo>
                    <a:pt x="4412" y="13512"/>
                  </a:lnTo>
                  <a:lnTo>
                    <a:pt x="4517" y="13522"/>
                  </a:lnTo>
                  <a:lnTo>
                    <a:pt x="4619" y="13531"/>
                  </a:lnTo>
                  <a:lnTo>
                    <a:pt x="4716" y="13538"/>
                  </a:lnTo>
                  <a:lnTo>
                    <a:pt x="4811" y="13543"/>
                  </a:lnTo>
                  <a:lnTo>
                    <a:pt x="4900" y="13548"/>
                  </a:lnTo>
                  <a:lnTo>
                    <a:pt x="4985" y="13551"/>
                  </a:lnTo>
                  <a:lnTo>
                    <a:pt x="5066" y="13553"/>
                  </a:lnTo>
                  <a:lnTo>
                    <a:pt x="5139" y="13555"/>
                  </a:lnTo>
                  <a:lnTo>
                    <a:pt x="5271" y="13556"/>
                  </a:lnTo>
                  <a:lnTo>
                    <a:pt x="5271" y="13556"/>
                  </a:lnTo>
                  <a:lnTo>
                    <a:pt x="7183" y="13556"/>
                  </a:lnTo>
                  <a:lnTo>
                    <a:pt x="7183" y="4448"/>
                  </a:lnTo>
                  <a:lnTo>
                    <a:pt x="6322" y="44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6425" tIns="48200" rIns="96425" bIns="482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 rot="-1408957">
              <a:off x="8340400" y="3398460"/>
              <a:ext cx="897451" cy="1276786"/>
            </a:xfrm>
            <a:custGeom>
              <a:avLst/>
              <a:gdLst/>
              <a:ahLst/>
              <a:cxnLst/>
              <a:rect l="l" t="t" r="r" b="b"/>
              <a:pathLst>
                <a:path w="7183" h="9112" extrusionOk="0">
                  <a:moveTo>
                    <a:pt x="6732" y="2582"/>
                  </a:moveTo>
                  <a:lnTo>
                    <a:pt x="6732" y="2582"/>
                  </a:lnTo>
                  <a:lnTo>
                    <a:pt x="6724" y="2569"/>
                  </a:lnTo>
                  <a:lnTo>
                    <a:pt x="6715" y="2554"/>
                  </a:lnTo>
                  <a:lnTo>
                    <a:pt x="6690" y="2520"/>
                  </a:lnTo>
                  <a:lnTo>
                    <a:pt x="6661" y="2481"/>
                  </a:lnTo>
                  <a:lnTo>
                    <a:pt x="6625" y="2437"/>
                  </a:lnTo>
                  <a:lnTo>
                    <a:pt x="6584" y="2389"/>
                  </a:lnTo>
                  <a:lnTo>
                    <a:pt x="6538" y="2337"/>
                  </a:lnTo>
                  <a:lnTo>
                    <a:pt x="6489" y="2281"/>
                  </a:lnTo>
                  <a:lnTo>
                    <a:pt x="6434" y="2221"/>
                  </a:lnTo>
                  <a:lnTo>
                    <a:pt x="6317" y="2095"/>
                  </a:lnTo>
                  <a:lnTo>
                    <a:pt x="6190" y="1961"/>
                  </a:lnTo>
                  <a:lnTo>
                    <a:pt x="6057" y="1824"/>
                  </a:lnTo>
                  <a:lnTo>
                    <a:pt x="5921" y="1685"/>
                  </a:lnTo>
                  <a:lnTo>
                    <a:pt x="5788" y="1551"/>
                  </a:lnTo>
                  <a:lnTo>
                    <a:pt x="5660" y="1423"/>
                  </a:lnTo>
                  <a:lnTo>
                    <a:pt x="5436" y="1200"/>
                  </a:lnTo>
                  <a:lnTo>
                    <a:pt x="5278" y="1046"/>
                  </a:lnTo>
                  <a:lnTo>
                    <a:pt x="5220" y="988"/>
                  </a:lnTo>
                  <a:lnTo>
                    <a:pt x="5220" y="988"/>
                  </a:lnTo>
                  <a:lnTo>
                    <a:pt x="5174" y="946"/>
                  </a:lnTo>
                  <a:lnTo>
                    <a:pt x="5128" y="905"/>
                  </a:lnTo>
                  <a:lnTo>
                    <a:pt x="5082" y="865"/>
                  </a:lnTo>
                  <a:lnTo>
                    <a:pt x="5033" y="825"/>
                  </a:lnTo>
                  <a:lnTo>
                    <a:pt x="4984" y="787"/>
                  </a:lnTo>
                  <a:lnTo>
                    <a:pt x="4934" y="751"/>
                  </a:lnTo>
                  <a:lnTo>
                    <a:pt x="4883" y="716"/>
                  </a:lnTo>
                  <a:lnTo>
                    <a:pt x="4831" y="682"/>
                  </a:lnTo>
                  <a:lnTo>
                    <a:pt x="4778" y="649"/>
                  </a:lnTo>
                  <a:lnTo>
                    <a:pt x="4724" y="617"/>
                  </a:lnTo>
                  <a:lnTo>
                    <a:pt x="4671" y="586"/>
                  </a:lnTo>
                  <a:lnTo>
                    <a:pt x="4615" y="555"/>
                  </a:lnTo>
                  <a:lnTo>
                    <a:pt x="4560" y="526"/>
                  </a:lnTo>
                  <a:lnTo>
                    <a:pt x="4504" y="498"/>
                  </a:lnTo>
                  <a:lnTo>
                    <a:pt x="4448" y="472"/>
                  </a:lnTo>
                  <a:lnTo>
                    <a:pt x="4390" y="446"/>
                  </a:lnTo>
                  <a:lnTo>
                    <a:pt x="4333" y="421"/>
                  </a:lnTo>
                  <a:lnTo>
                    <a:pt x="4274" y="397"/>
                  </a:lnTo>
                  <a:lnTo>
                    <a:pt x="4217" y="374"/>
                  </a:lnTo>
                  <a:lnTo>
                    <a:pt x="4157" y="352"/>
                  </a:lnTo>
                  <a:lnTo>
                    <a:pt x="4098" y="331"/>
                  </a:lnTo>
                  <a:lnTo>
                    <a:pt x="4039" y="310"/>
                  </a:lnTo>
                  <a:lnTo>
                    <a:pt x="3979" y="290"/>
                  </a:lnTo>
                  <a:lnTo>
                    <a:pt x="3920" y="271"/>
                  </a:lnTo>
                  <a:lnTo>
                    <a:pt x="3860" y="253"/>
                  </a:lnTo>
                  <a:lnTo>
                    <a:pt x="3801" y="236"/>
                  </a:lnTo>
                  <a:lnTo>
                    <a:pt x="3740" y="220"/>
                  </a:lnTo>
                  <a:lnTo>
                    <a:pt x="3681" y="204"/>
                  </a:lnTo>
                  <a:lnTo>
                    <a:pt x="3621" y="190"/>
                  </a:lnTo>
                  <a:lnTo>
                    <a:pt x="3561" y="175"/>
                  </a:lnTo>
                  <a:lnTo>
                    <a:pt x="3502" y="162"/>
                  </a:lnTo>
                  <a:lnTo>
                    <a:pt x="3442" y="149"/>
                  </a:lnTo>
                  <a:lnTo>
                    <a:pt x="3324" y="126"/>
                  </a:lnTo>
                  <a:lnTo>
                    <a:pt x="3208" y="105"/>
                  </a:lnTo>
                  <a:lnTo>
                    <a:pt x="3093" y="87"/>
                  </a:lnTo>
                  <a:lnTo>
                    <a:pt x="2980" y="71"/>
                  </a:lnTo>
                  <a:lnTo>
                    <a:pt x="2869" y="57"/>
                  </a:lnTo>
                  <a:lnTo>
                    <a:pt x="2761" y="45"/>
                  </a:lnTo>
                  <a:lnTo>
                    <a:pt x="2655" y="35"/>
                  </a:lnTo>
                  <a:lnTo>
                    <a:pt x="2554" y="26"/>
                  </a:lnTo>
                  <a:lnTo>
                    <a:pt x="2456" y="19"/>
                  </a:lnTo>
                  <a:lnTo>
                    <a:pt x="2361" y="14"/>
                  </a:lnTo>
                  <a:lnTo>
                    <a:pt x="2273" y="8"/>
                  </a:lnTo>
                  <a:lnTo>
                    <a:pt x="2188" y="5"/>
                  </a:lnTo>
                  <a:lnTo>
                    <a:pt x="2107" y="3"/>
                  </a:lnTo>
                  <a:lnTo>
                    <a:pt x="2033" y="1"/>
                  </a:lnTo>
                  <a:lnTo>
                    <a:pt x="1902" y="0"/>
                  </a:lnTo>
                  <a:lnTo>
                    <a:pt x="1902" y="0"/>
                  </a:lnTo>
                  <a:lnTo>
                    <a:pt x="0" y="0"/>
                  </a:lnTo>
                  <a:lnTo>
                    <a:pt x="0" y="9112"/>
                  </a:lnTo>
                  <a:lnTo>
                    <a:pt x="0" y="9112"/>
                  </a:lnTo>
                  <a:lnTo>
                    <a:pt x="1902" y="9112"/>
                  </a:lnTo>
                  <a:lnTo>
                    <a:pt x="1902" y="9112"/>
                  </a:lnTo>
                  <a:lnTo>
                    <a:pt x="2033" y="9111"/>
                  </a:lnTo>
                  <a:lnTo>
                    <a:pt x="2108" y="9109"/>
                  </a:lnTo>
                  <a:lnTo>
                    <a:pt x="2188" y="9107"/>
                  </a:lnTo>
                  <a:lnTo>
                    <a:pt x="2273" y="9104"/>
                  </a:lnTo>
                  <a:lnTo>
                    <a:pt x="2362" y="9099"/>
                  </a:lnTo>
                  <a:lnTo>
                    <a:pt x="2456" y="9094"/>
                  </a:lnTo>
                  <a:lnTo>
                    <a:pt x="2554" y="9087"/>
                  </a:lnTo>
                  <a:lnTo>
                    <a:pt x="2656" y="9078"/>
                  </a:lnTo>
                  <a:lnTo>
                    <a:pt x="2761" y="9068"/>
                  </a:lnTo>
                  <a:lnTo>
                    <a:pt x="2869" y="9056"/>
                  </a:lnTo>
                  <a:lnTo>
                    <a:pt x="2980" y="9042"/>
                  </a:lnTo>
                  <a:lnTo>
                    <a:pt x="3093" y="9026"/>
                  </a:lnTo>
                  <a:lnTo>
                    <a:pt x="3208" y="9008"/>
                  </a:lnTo>
                  <a:lnTo>
                    <a:pt x="3324" y="8987"/>
                  </a:lnTo>
                  <a:lnTo>
                    <a:pt x="3442" y="8964"/>
                  </a:lnTo>
                  <a:lnTo>
                    <a:pt x="3502" y="8950"/>
                  </a:lnTo>
                  <a:lnTo>
                    <a:pt x="3561" y="8937"/>
                  </a:lnTo>
                  <a:lnTo>
                    <a:pt x="3621" y="8923"/>
                  </a:lnTo>
                  <a:lnTo>
                    <a:pt x="3682" y="8908"/>
                  </a:lnTo>
                  <a:lnTo>
                    <a:pt x="3741" y="8892"/>
                  </a:lnTo>
                  <a:lnTo>
                    <a:pt x="3801" y="8876"/>
                  </a:lnTo>
                  <a:lnTo>
                    <a:pt x="3860" y="8859"/>
                  </a:lnTo>
                  <a:lnTo>
                    <a:pt x="3921" y="8841"/>
                  </a:lnTo>
                  <a:lnTo>
                    <a:pt x="3980" y="8822"/>
                  </a:lnTo>
                  <a:lnTo>
                    <a:pt x="4040" y="8803"/>
                  </a:lnTo>
                  <a:lnTo>
                    <a:pt x="4098" y="8783"/>
                  </a:lnTo>
                  <a:lnTo>
                    <a:pt x="4158" y="8761"/>
                  </a:lnTo>
                  <a:lnTo>
                    <a:pt x="4217" y="8739"/>
                  </a:lnTo>
                  <a:lnTo>
                    <a:pt x="4275" y="8716"/>
                  </a:lnTo>
                  <a:lnTo>
                    <a:pt x="4333" y="8692"/>
                  </a:lnTo>
                  <a:lnTo>
                    <a:pt x="4390" y="8666"/>
                  </a:lnTo>
                  <a:lnTo>
                    <a:pt x="4448" y="8640"/>
                  </a:lnTo>
                  <a:lnTo>
                    <a:pt x="4504" y="8614"/>
                  </a:lnTo>
                  <a:lnTo>
                    <a:pt x="4561" y="8586"/>
                  </a:lnTo>
                  <a:lnTo>
                    <a:pt x="4616" y="8557"/>
                  </a:lnTo>
                  <a:lnTo>
                    <a:pt x="4671" y="8527"/>
                  </a:lnTo>
                  <a:lnTo>
                    <a:pt x="4725" y="8496"/>
                  </a:lnTo>
                  <a:lnTo>
                    <a:pt x="4779" y="8464"/>
                  </a:lnTo>
                  <a:lnTo>
                    <a:pt x="4831" y="8431"/>
                  </a:lnTo>
                  <a:lnTo>
                    <a:pt x="4883" y="8396"/>
                  </a:lnTo>
                  <a:lnTo>
                    <a:pt x="4934" y="8361"/>
                  </a:lnTo>
                  <a:lnTo>
                    <a:pt x="4985" y="8324"/>
                  </a:lnTo>
                  <a:lnTo>
                    <a:pt x="5033" y="8287"/>
                  </a:lnTo>
                  <a:lnTo>
                    <a:pt x="5082" y="8248"/>
                  </a:lnTo>
                  <a:lnTo>
                    <a:pt x="5129" y="8208"/>
                  </a:lnTo>
                  <a:lnTo>
                    <a:pt x="5175" y="8167"/>
                  </a:lnTo>
                  <a:lnTo>
                    <a:pt x="5220" y="8125"/>
                  </a:lnTo>
                  <a:lnTo>
                    <a:pt x="5220" y="8125"/>
                  </a:lnTo>
                  <a:lnTo>
                    <a:pt x="5279" y="8066"/>
                  </a:lnTo>
                  <a:lnTo>
                    <a:pt x="5436" y="7913"/>
                  </a:lnTo>
                  <a:lnTo>
                    <a:pt x="5660" y="7690"/>
                  </a:lnTo>
                  <a:lnTo>
                    <a:pt x="5788" y="7561"/>
                  </a:lnTo>
                  <a:lnTo>
                    <a:pt x="5921" y="7427"/>
                  </a:lnTo>
                  <a:lnTo>
                    <a:pt x="6057" y="7289"/>
                  </a:lnTo>
                  <a:lnTo>
                    <a:pt x="6190" y="7151"/>
                  </a:lnTo>
                  <a:lnTo>
                    <a:pt x="6317" y="7018"/>
                  </a:lnTo>
                  <a:lnTo>
                    <a:pt x="6434" y="6891"/>
                  </a:lnTo>
                  <a:lnTo>
                    <a:pt x="6489" y="6832"/>
                  </a:lnTo>
                  <a:lnTo>
                    <a:pt x="6539" y="6776"/>
                  </a:lnTo>
                  <a:lnTo>
                    <a:pt x="6584" y="6724"/>
                  </a:lnTo>
                  <a:lnTo>
                    <a:pt x="6626" y="6675"/>
                  </a:lnTo>
                  <a:lnTo>
                    <a:pt x="6661" y="6631"/>
                  </a:lnTo>
                  <a:lnTo>
                    <a:pt x="6691" y="6592"/>
                  </a:lnTo>
                  <a:lnTo>
                    <a:pt x="6715" y="6559"/>
                  </a:lnTo>
                  <a:lnTo>
                    <a:pt x="6725" y="6544"/>
                  </a:lnTo>
                  <a:lnTo>
                    <a:pt x="6732" y="6531"/>
                  </a:lnTo>
                  <a:lnTo>
                    <a:pt x="6732" y="6531"/>
                  </a:lnTo>
                  <a:lnTo>
                    <a:pt x="6758" y="6484"/>
                  </a:lnTo>
                  <a:lnTo>
                    <a:pt x="6786" y="6432"/>
                  </a:lnTo>
                  <a:lnTo>
                    <a:pt x="6815" y="6376"/>
                  </a:lnTo>
                  <a:lnTo>
                    <a:pt x="6845" y="6314"/>
                  </a:lnTo>
                  <a:lnTo>
                    <a:pt x="6860" y="6281"/>
                  </a:lnTo>
                  <a:lnTo>
                    <a:pt x="6875" y="6245"/>
                  </a:lnTo>
                  <a:lnTo>
                    <a:pt x="6890" y="6207"/>
                  </a:lnTo>
                  <a:lnTo>
                    <a:pt x="6905" y="6167"/>
                  </a:lnTo>
                  <a:lnTo>
                    <a:pt x="6922" y="6124"/>
                  </a:lnTo>
                  <a:lnTo>
                    <a:pt x="6937" y="6078"/>
                  </a:lnTo>
                  <a:lnTo>
                    <a:pt x="6952" y="6030"/>
                  </a:lnTo>
                  <a:lnTo>
                    <a:pt x="6968" y="5979"/>
                  </a:lnTo>
                  <a:lnTo>
                    <a:pt x="6983" y="5925"/>
                  </a:lnTo>
                  <a:lnTo>
                    <a:pt x="6998" y="5867"/>
                  </a:lnTo>
                  <a:lnTo>
                    <a:pt x="7013" y="5806"/>
                  </a:lnTo>
                  <a:lnTo>
                    <a:pt x="7028" y="5742"/>
                  </a:lnTo>
                  <a:lnTo>
                    <a:pt x="7043" y="5673"/>
                  </a:lnTo>
                  <a:lnTo>
                    <a:pt x="7057" y="5600"/>
                  </a:lnTo>
                  <a:lnTo>
                    <a:pt x="7071" y="5524"/>
                  </a:lnTo>
                  <a:lnTo>
                    <a:pt x="7084" y="5443"/>
                  </a:lnTo>
                  <a:lnTo>
                    <a:pt x="7097" y="5358"/>
                  </a:lnTo>
                  <a:lnTo>
                    <a:pt x="7110" y="5268"/>
                  </a:lnTo>
                  <a:lnTo>
                    <a:pt x="7123" y="5174"/>
                  </a:lnTo>
                  <a:lnTo>
                    <a:pt x="7135" y="5074"/>
                  </a:lnTo>
                  <a:lnTo>
                    <a:pt x="7147" y="4969"/>
                  </a:lnTo>
                  <a:lnTo>
                    <a:pt x="7158" y="4860"/>
                  </a:lnTo>
                  <a:lnTo>
                    <a:pt x="7168" y="4744"/>
                  </a:lnTo>
                  <a:lnTo>
                    <a:pt x="7178" y="4624"/>
                  </a:lnTo>
                  <a:lnTo>
                    <a:pt x="7179" y="4636"/>
                  </a:lnTo>
                  <a:lnTo>
                    <a:pt x="7179" y="4636"/>
                  </a:lnTo>
                  <a:lnTo>
                    <a:pt x="7182" y="4540"/>
                  </a:lnTo>
                  <a:lnTo>
                    <a:pt x="7183" y="4444"/>
                  </a:lnTo>
                  <a:lnTo>
                    <a:pt x="7177" y="4489"/>
                  </a:lnTo>
                  <a:lnTo>
                    <a:pt x="7177" y="4489"/>
                  </a:lnTo>
                  <a:lnTo>
                    <a:pt x="7168" y="4368"/>
                  </a:lnTo>
                  <a:lnTo>
                    <a:pt x="7157" y="4253"/>
                  </a:lnTo>
                  <a:lnTo>
                    <a:pt x="7146" y="4143"/>
                  </a:lnTo>
                  <a:lnTo>
                    <a:pt x="7135" y="4039"/>
                  </a:lnTo>
                  <a:lnTo>
                    <a:pt x="7122" y="3939"/>
                  </a:lnTo>
                  <a:lnTo>
                    <a:pt x="7110" y="3844"/>
                  </a:lnTo>
                  <a:lnTo>
                    <a:pt x="7097" y="3755"/>
                  </a:lnTo>
                  <a:lnTo>
                    <a:pt x="7084" y="3670"/>
                  </a:lnTo>
                  <a:lnTo>
                    <a:pt x="7070" y="3588"/>
                  </a:lnTo>
                  <a:lnTo>
                    <a:pt x="7056" y="3512"/>
                  </a:lnTo>
                  <a:lnTo>
                    <a:pt x="7042" y="3440"/>
                  </a:lnTo>
                  <a:lnTo>
                    <a:pt x="7028" y="3372"/>
                  </a:lnTo>
                  <a:lnTo>
                    <a:pt x="7012" y="3306"/>
                  </a:lnTo>
                  <a:lnTo>
                    <a:pt x="6997" y="3245"/>
                  </a:lnTo>
                  <a:lnTo>
                    <a:pt x="6982" y="3188"/>
                  </a:lnTo>
                  <a:lnTo>
                    <a:pt x="6967" y="3134"/>
                  </a:lnTo>
                  <a:lnTo>
                    <a:pt x="6952" y="3082"/>
                  </a:lnTo>
                  <a:lnTo>
                    <a:pt x="6937" y="3034"/>
                  </a:lnTo>
                  <a:lnTo>
                    <a:pt x="6921" y="2988"/>
                  </a:lnTo>
                  <a:lnTo>
                    <a:pt x="6905" y="2946"/>
                  </a:lnTo>
                  <a:lnTo>
                    <a:pt x="6890" y="2906"/>
                  </a:lnTo>
                  <a:lnTo>
                    <a:pt x="6874" y="2868"/>
                  </a:lnTo>
                  <a:lnTo>
                    <a:pt x="6859" y="2832"/>
                  </a:lnTo>
                  <a:lnTo>
                    <a:pt x="6844" y="2798"/>
                  </a:lnTo>
                  <a:lnTo>
                    <a:pt x="6815" y="2736"/>
                  </a:lnTo>
                  <a:lnTo>
                    <a:pt x="6785" y="2680"/>
                  </a:lnTo>
                  <a:lnTo>
                    <a:pt x="6758" y="2629"/>
                  </a:lnTo>
                  <a:lnTo>
                    <a:pt x="6732" y="2582"/>
                  </a:lnTo>
                  <a:lnTo>
                    <a:pt x="6732" y="258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6425" tIns="48200" rIns="96425" bIns="482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 rot="-1408957">
              <a:off x="5338294" y="1755717"/>
              <a:ext cx="874322" cy="1915179"/>
            </a:xfrm>
            <a:custGeom>
              <a:avLst/>
              <a:gdLst/>
              <a:ahLst/>
              <a:cxnLst/>
              <a:rect l="l" t="t" r="r" b="b"/>
              <a:pathLst>
                <a:path w="6982" h="13647" extrusionOk="0">
                  <a:moveTo>
                    <a:pt x="437" y="11065"/>
                  </a:moveTo>
                  <a:lnTo>
                    <a:pt x="437" y="11065"/>
                  </a:lnTo>
                  <a:lnTo>
                    <a:pt x="445" y="11078"/>
                  </a:lnTo>
                  <a:lnTo>
                    <a:pt x="454" y="11093"/>
                  </a:lnTo>
                  <a:lnTo>
                    <a:pt x="477" y="11127"/>
                  </a:lnTo>
                  <a:lnTo>
                    <a:pt x="507" y="11166"/>
                  </a:lnTo>
                  <a:lnTo>
                    <a:pt x="544" y="11210"/>
                  </a:lnTo>
                  <a:lnTo>
                    <a:pt x="584" y="11258"/>
                  </a:lnTo>
                  <a:lnTo>
                    <a:pt x="631" y="11311"/>
                  </a:lnTo>
                  <a:lnTo>
                    <a:pt x="680" y="11366"/>
                  </a:lnTo>
                  <a:lnTo>
                    <a:pt x="734" y="11426"/>
                  </a:lnTo>
                  <a:lnTo>
                    <a:pt x="852" y="11552"/>
                  </a:lnTo>
                  <a:lnTo>
                    <a:pt x="979" y="11686"/>
                  </a:lnTo>
                  <a:lnTo>
                    <a:pt x="1112" y="11823"/>
                  </a:lnTo>
                  <a:lnTo>
                    <a:pt x="1247" y="11961"/>
                  </a:lnTo>
                  <a:lnTo>
                    <a:pt x="1380" y="12096"/>
                  </a:lnTo>
                  <a:lnTo>
                    <a:pt x="1509" y="12224"/>
                  </a:lnTo>
                  <a:lnTo>
                    <a:pt x="1733" y="12447"/>
                  </a:lnTo>
                  <a:lnTo>
                    <a:pt x="1890" y="12602"/>
                  </a:lnTo>
                  <a:lnTo>
                    <a:pt x="1949" y="12659"/>
                  </a:lnTo>
                  <a:lnTo>
                    <a:pt x="1949" y="12659"/>
                  </a:lnTo>
                  <a:lnTo>
                    <a:pt x="1994" y="12701"/>
                  </a:lnTo>
                  <a:lnTo>
                    <a:pt x="2040" y="12742"/>
                  </a:lnTo>
                  <a:lnTo>
                    <a:pt x="2087" y="12782"/>
                  </a:lnTo>
                  <a:lnTo>
                    <a:pt x="2135" y="12822"/>
                  </a:lnTo>
                  <a:lnTo>
                    <a:pt x="2185" y="12860"/>
                  </a:lnTo>
                  <a:lnTo>
                    <a:pt x="2234" y="12896"/>
                  </a:lnTo>
                  <a:lnTo>
                    <a:pt x="2286" y="12931"/>
                  </a:lnTo>
                  <a:lnTo>
                    <a:pt x="2337" y="12965"/>
                  </a:lnTo>
                  <a:lnTo>
                    <a:pt x="2390" y="12998"/>
                  </a:lnTo>
                  <a:lnTo>
                    <a:pt x="2443" y="13030"/>
                  </a:lnTo>
                  <a:lnTo>
                    <a:pt x="2498" y="13061"/>
                  </a:lnTo>
                  <a:lnTo>
                    <a:pt x="2552" y="13092"/>
                  </a:lnTo>
                  <a:lnTo>
                    <a:pt x="2608" y="13121"/>
                  </a:lnTo>
                  <a:lnTo>
                    <a:pt x="2664" y="13149"/>
                  </a:lnTo>
                  <a:lnTo>
                    <a:pt x="2721" y="13176"/>
                  </a:lnTo>
                  <a:lnTo>
                    <a:pt x="2778" y="13201"/>
                  </a:lnTo>
                  <a:lnTo>
                    <a:pt x="2836" y="13226"/>
                  </a:lnTo>
                  <a:lnTo>
                    <a:pt x="2893" y="13250"/>
                  </a:lnTo>
                  <a:lnTo>
                    <a:pt x="2952" y="13273"/>
                  </a:lnTo>
                  <a:lnTo>
                    <a:pt x="3011" y="13295"/>
                  </a:lnTo>
                  <a:lnTo>
                    <a:pt x="3070" y="13317"/>
                  </a:lnTo>
                  <a:lnTo>
                    <a:pt x="3130" y="13337"/>
                  </a:lnTo>
                  <a:lnTo>
                    <a:pt x="3189" y="13356"/>
                  </a:lnTo>
                  <a:lnTo>
                    <a:pt x="3249" y="13376"/>
                  </a:lnTo>
                  <a:lnTo>
                    <a:pt x="3308" y="13394"/>
                  </a:lnTo>
                  <a:lnTo>
                    <a:pt x="3368" y="13411"/>
                  </a:lnTo>
                  <a:lnTo>
                    <a:pt x="3427" y="13427"/>
                  </a:lnTo>
                  <a:lnTo>
                    <a:pt x="3488" y="13443"/>
                  </a:lnTo>
                  <a:lnTo>
                    <a:pt x="3548" y="13458"/>
                  </a:lnTo>
                  <a:lnTo>
                    <a:pt x="3607" y="13472"/>
                  </a:lnTo>
                  <a:lnTo>
                    <a:pt x="3667" y="13485"/>
                  </a:lnTo>
                  <a:lnTo>
                    <a:pt x="3726" y="13498"/>
                  </a:lnTo>
                  <a:lnTo>
                    <a:pt x="3844" y="13521"/>
                  </a:lnTo>
                  <a:lnTo>
                    <a:pt x="3960" y="13542"/>
                  </a:lnTo>
                  <a:lnTo>
                    <a:pt x="4075" y="13560"/>
                  </a:lnTo>
                  <a:lnTo>
                    <a:pt x="4188" y="13576"/>
                  </a:lnTo>
                  <a:lnTo>
                    <a:pt x="4300" y="13590"/>
                  </a:lnTo>
                  <a:lnTo>
                    <a:pt x="4408" y="13602"/>
                  </a:lnTo>
                  <a:lnTo>
                    <a:pt x="4512" y="13612"/>
                  </a:lnTo>
                  <a:lnTo>
                    <a:pt x="4614" y="13621"/>
                  </a:lnTo>
                  <a:lnTo>
                    <a:pt x="4712" y="13628"/>
                  </a:lnTo>
                  <a:lnTo>
                    <a:pt x="4806" y="13633"/>
                  </a:lnTo>
                  <a:lnTo>
                    <a:pt x="4896" y="13638"/>
                  </a:lnTo>
                  <a:lnTo>
                    <a:pt x="4981" y="13642"/>
                  </a:lnTo>
                  <a:lnTo>
                    <a:pt x="5061" y="13644"/>
                  </a:lnTo>
                  <a:lnTo>
                    <a:pt x="5135" y="13646"/>
                  </a:lnTo>
                  <a:lnTo>
                    <a:pt x="5266" y="13647"/>
                  </a:lnTo>
                  <a:lnTo>
                    <a:pt x="5266" y="13647"/>
                  </a:lnTo>
                  <a:lnTo>
                    <a:pt x="6982" y="13647"/>
                  </a:lnTo>
                  <a:lnTo>
                    <a:pt x="6982" y="4488"/>
                  </a:lnTo>
                  <a:lnTo>
                    <a:pt x="6982" y="4488"/>
                  </a:lnTo>
                  <a:lnTo>
                    <a:pt x="6972" y="4366"/>
                  </a:lnTo>
                  <a:lnTo>
                    <a:pt x="6962" y="4252"/>
                  </a:lnTo>
                  <a:lnTo>
                    <a:pt x="6951" y="4142"/>
                  </a:lnTo>
                  <a:lnTo>
                    <a:pt x="6939" y="4037"/>
                  </a:lnTo>
                  <a:lnTo>
                    <a:pt x="6927" y="3938"/>
                  </a:lnTo>
                  <a:lnTo>
                    <a:pt x="6915" y="3843"/>
                  </a:lnTo>
                  <a:lnTo>
                    <a:pt x="6902" y="3753"/>
                  </a:lnTo>
                  <a:lnTo>
                    <a:pt x="6889" y="3668"/>
                  </a:lnTo>
                  <a:lnTo>
                    <a:pt x="6875" y="3588"/>
                  </a:lnTo>
                  <a:lnTo>
                    <a:pt x="6861" y="3510"/>
                  </a:lnTo>
                  <a:lnTo>
                    <a:pt x="6847" y="3438"/>
                  </a:lnTo>
                  <a:lnTo>
                    <a:pt x="6832" y="3370"/>
                  </a:lnTo>
                  <a:lnTo>
                    <a:pt x="6817" y="3305"/>
                  </a:lnTo>
                  <a:lnTo>
                    <a:pt x="6803" y="3244"/>
                  </a:lnTo>
                  <a:lnTo>
                    <a:pt x="6788" y="3186"/>
                  </a:lnTo>
                  <a:lnTo>
                    <a:pt x="6772" y="3132"/>
                  </a:lnTo>
                  <a:lnTo>
                    <a:pt x="6756" y="3081"/>
                  </a:lnTo>
                  <a:lnTo>
                    <a:pt x="6741" y="3033"/>
                  </a:lnTo>
                  <a:lnTo>
                    <a:pt x="6726" y="2987"/>
                  </a:lnTo>
                  <a:lnTo>
                    <a:pt x="6710" y="2944"/>
                  </a:lnTo>
                  <a:lnTo>
                    <a:pt x="6695" y="2904"/>
                  </a:lnTo>
                  <a:lnTo>
                    <a:pt x="6680" y="2866"/>
                  </a:lnTo>
                  <a:lnTo>
                    <a:pt x="6664" y="2831"/>
                  </a:lnTo>
                  <a:lnTo>
                    <a:pt x="6649" y="2797"/>
                  </a:lnTo>
                  <a:lnTo>
                    <a:pt x="6619" y="2734"/>
                  </a:lnTo>
                  <a:lnTo>
                    <a:pt x="6591" y="2679"/>
                  </a:lnTo>
                  <a:lnTo>
                    <a:pt x="6562" y="2628"/>
                  </a:lnTo>
                  <a:lnTo>
                    <a:pt x="6536" y="2580"/>
                  </a:lnTo>
                  <a:lnTo>
                    <a:pt x="6536" y="2580"/>
                  </a:lnTo>
                  <a:lnTo>
                    <a:pt x="6529" y="2567"/>
                  </a:lnTo>
                  <a:lnTo>
                    <a:pt x="6519" y="2552"/>
                  </a:lnTo>
                  <a:lnTo>
                    <a:pt x="6496" y="2519"/>
                  </a:lnTo>
                  <a:lnTo>
                    <a:pt x="6466" y="2480"/>
                  </a:lnTo>
                  <a:lnTo>
                    <a:pt x="6430" y="2435"/>
                  </a:lnTo>
                  <a:lnTo>
                    <a:pt x="6389" y="2387"/>
                  </a:lnTo>
                  <a:lnTo>
                    <a:pt x="6343" y="2335"/>
                  </a:lnTo>
                  <a:lnTo>
                    <a:pt x="6293" y="2279"/>
                  </a:lnTo>
                  <a:lnTo>
                    <a:pt x="6239" y="2220"/>
                  </a:lnTo>
                  <a:lnTo>
                    <a:pt x="6121" y="2093"/>
                  </a:lnTo>
                  <a:lnTo>
                    <a:pt x="5994" y="1960"/>
                  </a:lnTo>
                  <a:lnTo>
                    <a:pt x="5861" y="1822"/>
                  </a:lnTo>
                  <a:lnTo>
                    <a:pt x="5726" y="1685"/>
                  </a:lnTo>
                  <a:lnTo>
                    <a:pt x="5592" y="1549"/>
                  </a:lnTo>
                  <a:lnTo>
                    <a:pt x="5464" y="1422"/>
                  </a:lnTo>
                  <a:lnTo>
                    <a:pt x="5240" y="1199"/>
                  </a:lnTo>
                  <a:lnTo>
                    <a:pt x="5084" y="1044"/>
                  </a:lnTo>
                  <a:lnTo>
                    <a:pt x="5024" y="987"/>
                  </a:lnTo>
                  <a:lnTo>
                    <a:pt x="5024" y="987"/>
                  </a:lnTo>
                  <a:lnTo>
                    <a:pt x="4980" y="944"/>
                  </a:lnTo>
                  <a:lnTo>
                    <a:pt x="4933" y="903"/>
                  </a:lnTo>
                  <a:lnTo>
                    <a:pt x="4886" y="863"/>
                  </a:lnTo>
                  <a:lnTo>
                    <a:pt x="4838" y="824"/>
                  </a:lnTo>
                  <a:lnTo>
                    <a:pt x="4789" y="787"/>
                  </a:lnTo>
                  <a:lnTo>
                    <a:pt x="4739" y="750"/>
                  </a:lnTo>
                  <a:lnTo>
                    <a:pt x="4687" y="714"/>
                  </a:lnTo>
                  <a:lnTo>
                    <a:pt x="4636" y="680"/>
                  </a:lnTo>
                  <a:lnTo>
                    <a:pt x="4583" y="647"/>
                  </a:lnTo>
                  <a:lnTo>
                    <a:pt x="4530" y="615"/>
                  </a:lnTo>
                  <a:lnTo>
                    <a:pt x="4475" y="584"/>
                  </a:lnTo>
                  <a:lnTo>
                    <a:pt x="4421" y="554"/>
                  </a:lnTo>
                  <a:lnTo>
                    <a:pt x="4365" y="525"/>
                  </a:lnTo>
                  <a:lnTo>
                    <a:pt x="4309" y="497"/>
                  </a:lnTo>
                  <a:lnTo>
                    <a:pt x="4252" y="470"/>
                  </a:lnTo>
                  <a:lnTo>
                    <a:pt x="4196" y="444"/>
                  </a:lnTo>
                  <a:lnTo>
                    <a:pt x="4137" y="419"/>
                  </a:lnTo>
                  <a:lnTo>
                    <a:pt x="4079" y="395"/>
                  </a:lnTo>
                  <a:lnTo>
                    <a:pt x="4021" y="372"/>
                  </a:lnTo>
                  <a:lnTo>
                    <a:pt x="3962" y="350"/>
                  </a:lnTo>
                  <a:lnTo>
                    <a:pt x="3903" y="329"/>
                  </a:lnTo>
                  <a:lnTo>
                    <a:pt x="3844" y="308"/>
                  </a:lnTo>
                  <a:lnTo>
                    <a:pt x="3785" y="289"/>
                  </a:lnTo>
                  <a:lnTo>
                    <a:pt x="3725" y="270"/>
                  </a:lnTo>
                  <a:lnTo>
                    <a:pt x="3665" y="252"/>
                  </a:lnTo>
                  <a:lnTo>
                    <a:pt x="3605" y="235"/>
                  </a:lnTo>
                  <a:lnTo>
                    <a:pt x="3546" y="218"/>
                  </a:lnTo>
                  <a:lnTo>
                    <a:pt x="3486" y="203"/>
                  </a:lnTo>
                  <a:lnTo>
                    <a:pt x="3425" y="188"/>
                  </a:lnTo>
                  <a:lnTo>
                    <a:pt x="3366" y="174"/>
                  </a:lnTo>
                  <a:lnTo>
                    <a:pt x="3306" y="160"/>
                  </a:lnTo>
                  <a:lnTo>
                    <a:pt x="3247" y="148"/>
                  </a:lnTo>
                  <a:lnTo>
                    <a:pt x="3130" y="124"/>
                  </a:lnTo>
                  <a:lnTo>
                    <a:pt x="3013" y="104"/>
                  </a:lnTo>
                  <a:lnTo>
                    <a:pt x="2898" y="85"/>
                  </a:lnTo>
                  <a:lnTo>
                    <a:pt x="2784" y="69"/>
                  </a:lnTo>
                  <a:lnTo>
                    <a:pt x="2673" y="55"/>
                  </a:lnTo>
                  <a:lnTo>
                    <a:pt x="2565" y="43"/>
                  </a:lnTo>
                  <a:lnTo>
                    <a:pt x="2460" y="33"/>
                  </a:lnTo>
                  <a:lnTo>
                    <a:pt x="2359" y="24"/>
                  </a:lnTo>
                  <a:lnTo>
                    <a:pt x="2261" y="17"/>
                  </a:lnTo>
                  <a:lnTo>
                    <a:pt x="2167" y="12"/>
                  </a:lnTo>
                  <a:lnTo>
                    <a:pt x="2077" y="8"/>
                  </a:lnTo>
                  <a:lnTo>
                    <a:pt x="1992" y="4"/>
                  </a:lnTo>
                  <a:lnTo>
                    <a:pt x="1912" y="2"/>
                  </a:lnTo>
                  <a:lnTo>
                    <a:pt x="1838" y="1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0" y="0"/>
                  </a:lnTo>
                  <a:lnTo>
                    <a:pt x="0" y="9266"/>
                  </a:lnTo>
                  <a:lnTo>
                    <a:pt x="0" y="9266"/>
                  </a:lnTo>
                  <a:lnTo>
                    <a:pt x="10" y="9378"/>
                  </a:lnTo>
                  <a:lnTo>
                    <a:pt x="21" y="9486"/>
                  </a:lnTo>
                  <a:lnTo>
                    <a:pt x="32" y="9589"/>
                  </a:lnTo>
                  <a:lnTo>
                    <a:pt x="43" y="9686"/>
                  </a:lnTo>
                  <a:lnTo>
                    <a:pt x="55" y="9780"/>
                  </a:lnTo>
                  <a:lnTo>
                    <a:pt x="67" y="9868"/>
                  </a:lnTo>
                  <a:lnTo>
                    <a:pt x="80" y="9952"/>
                  </a:lnTo>
                  <a:lnTo>
                    <a:pt x="94" y="10032"/>
                  </a:lnTo>
                  <a:lnTo>
                    <a:pt x="107" y="10108"/>
                  </a:lnTo>
                  <a:lnTo>
                    <a:pt x="121" y="10180"/>
                  </a:lnTo>
                  <a:lnTo>
                    <a:pt x="135" y="10248"/>
                  </a:lnTo>
                  <a:lnTo>
                    <a:pt x="149" y="10313"/>
                  </a:lnTo>
                  <a:lnTo>
                    <a:pt x="163" y="10374"/>
                  </a:lnTo>
                  <a:lnTo>
                    <a:pt x="178" y="10431"/>
                  </a:lnTo>
                  <a:lnTo>
                    <a:pt x="193" y="10485"/>
                  </a:lnTo>
                  <a:lnTo>
                    <a:pt x="208" y="10536"/>
                  </a:lnTo>
                  <a:lnTo>
                    <a:pt x="223" y="10586"/>
                  </a:lnTo>
                  <a:lnTo>
                    <a:pt x="238" y="10631"/>
                  </a:lnTo>
                  <a:lnTo>
                    <a:pt x="253" y="10674"/>
                  </a:lnTo>
                  <a:lnTo>
                    <a:pt x="268" y="10715"/>
                  </a:lnTo>
                  <a:lnTo>
                    <a:pt x="283" y="10753"/>
                  </a:lnTo>
                  <a:lnTo>
                    <a:pt x="298" y="10789"/>
                  </a:lnTo>
                  <a:lnTo>
                    <a:pt x="313" y="10823"/>
                  </a:lnTo>
                  <a:lnTo>
                    <a:pt x="328" y="10856"/>
                  </a:lnTo>
                  <a:lnTo>
                    <a:pt x="356" y="10916"/>
                  </a:lnTo>
                  <a:lnTo>
                    <a:pt x="384" y="10970"/>
                  </a:lnTo>
                  <a:lnTo>
                    <a:pt x="411" y="11019"/>
                  </a:lnTo>
                  <a:lnTo>
                    <a:pt x="437" y="11065"/>
                  </a:lnTo>
                  <a:lnTo>
                    <a:pt x="437" y="1106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6425" tIns="48200" rIns="96425" bIns="482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 rot="-1408957">
              <a:off x="3857512" y="2792673"/>
              <a:ext cx="2239001" cy="1447951"/>
            </a:xfrm>
            <a:custGeom>
              <a:avLst/>
              <a:gdLst/>
              <a:ahLst/>
              <a:cxnLst/>
              <a:rect l="l" t="t" r="r" b="b"/>
              <a:pathLst>
                <a:path w="17898" h="10347" extrusionOk="0">
                  <a:moveTo>
                    <a:pt x="587" y="2334"/>
                  </a:moveTo>
                  <a:lnTo>
                    <a:pt x="587" y="2334"/>
                  </a:lnTo>
                  <a:lnTo>
                    <a:pt x="632" y="2383"/>
                  </a:lnTo>
                  <a:lnTo>
                    <a:pt x="707" y="2461"/>
                  </a:lnTo>
                  <a:lnTo>
                    <a:pt x="810" y="2567"/>
                  </a:lnTo>
                  <a:lnTo>
                    <a:pt x="938" y="2699"/>
                  </a:lnTo>
                  <a:lnTo>
                    <a:pt x="1267" y="3033"/>
                  </a:lnTo>
                  <a:lnTo>
                    <a:pt x="1678" y="3448"/>
                  </a:lnTo>
                  <a:lnTo>
                    <a:pt x="2157" y="3929"/>
                  </a:lnTo>
                  <a:lnTo>
                    <a:pt x="2690" y="4462"/>
                  </a:lnTo>
                  <a:lnTo>
                    <a:pt x="3261" y="5033"/>
                  </a:lnTo>
                  <a:lnTo>
                    <a:pt x="3857" y="5627"/>
                  </a:lnTo>
                  <a:lnTo>
                    <a:pt x="4463" y="6230"/>
                  </a:lnTo>
                  <a:lnTo>
                    <a:pt x="5064" y="6825"/>
                  </a:lnTo>
                  <a:lnTo>
                    <a:pt x="5646" y="7400"/>
                  </a:lnTo>
                  <a:lnTo>
                    <a:pt x="6196" y="7939"/>
                  </a:lnTo>
                  <a:lnTo>
                    <a:pt x="6453" y="8191"/>
                  </a:lnTo>
                  <a:lnTo>
                    <a:pt x="6696" y="8427"/>
                  </a:lnTo>
                  <a:lnTo>
                    <a:pt x="6923" y="8648"/>
                  </a:lnTo>
                  <a:lnTo>
                    <a:pt x="7134" y="8852"/>
                  </a:lnTo>
                  <a:lnTo>
                    <a:pt x="7325" y="9035"/>
                  </a:lnTo>
                  <a:lnTo>
                    <a:pt x="7495" y="9196"/>
                  </a:lnTo>
                  <a:lnTo>
                    <a:pt x="7642" y="9335"/>
                  </a:lnTo>
                  <a:lnTo>
                    <a:pt x="7764" y="9447"/>
                  </a:lnTo>
                  <a:lnTo>
                    <a:pt x="7764" y="9447"/>
                  </a:lnTo>
                  <a:lnTo>
                    <a:pt x="7815" y="9493"/>
                  </a:lnTo>
                  <a:lnTo>
                    <a:pt x="7867" y="9537"/>
                  </a:lnTo>
                  <a:lnTo>
                    <a:pt x="7919" y="9580"/>
                  </a:lnTo>
                  <a:lnTo>
                    <a:pt x="7973" y="9621"/>
                  </a:lnTo>
                  <a:lnTo>
                    <a:pt x="8026" y="9660"/>
                  </a:lnTo>
                  <a:lnTo>
                    <a:pt x="8081" y="9698"/>
                  </a:lnTo>
                  <a:lnTo>
                    <a:pt x="8135" y="9734"/>
                  </a:lnTo>
                  <a:lnTo>
                    <a:pt x="8190" y="9769"/>
                  </a:lnTo>
                  <a:lnTo>
                    <a:pt x="8246" y="9803"/>
                  </a:lnTo>
                  <a:lnTo>
                    <a:pt x="8302" y="9835"/>
                  </a:lnTo>
                  <a:lnTo>
                    <a:pt x="8358" y="9868"/>
                  </a:lnTo>
                  <a:lnTo>
                    <a:pt x="8414" y="9897"/>
                  </a:lnTo>
                  <a:lnTo>
                    <a:pt x="8471" y="9926"/>
                  </a:lnTo>
                  <a:lnTo>
                    <a:pt x="8527" y="9953"/>
                  </a:lnTo>
                  <a:lnTo>
                    <a:pt x="8584" y="9979"/>
                  </a:lnTo>
                  <a:lnTo>
                    <a:pt x="8640" y="10004"/>
                  </a:lnTo>
                  <a:lnTo>
                    <a:pt x="8698" y="10028"/>
                  </a:lnTo>
                  <a:lnTo>
                    <a:pt x="8754" y="10051"/>
                  </a:lnTo>
                  <a:lnTo>
                    <a:pt x="8811" y="10072"/>
                  </a:lnTo>
                  <a:lnTo>
                    <a:pt x="8867" y="10093"/>
                  </a:lnTo>
                  <a:lnTo>
                    <a:pt x="8923" y="10112"/>
                  </a:lnTo>
                  <a:lnTo>
                    <a:pt x="8979" y="10131"/>
                  </a:lnTo>
                  <a:lnTo>
                    <a:pt x="9035" y="10149"/>
                  </a:lnTo>
                  <a:lnTo>
                    <a:pt x="9089" y="10166"/>
                  </a:lnTo>
                  <a:lnTo>
                    <a:pt x="9145" y="10181"/>
                  </a:lnTo>
                  <a:lnTo>
                    <a:pt x="9199" y="10196"/>
                  </a:lnTo>
                  <a:lnTo>
                    <a:pt x="9253" y="10210"/>
                  </a:lnTo>
                  <a:lnTo>
                    <a:pt x="9306" y="10223"/>
                  </a:lnTo>
                  <a:lnTo>
                    <a:pt x="9359" y="10235"/>
                  </a:lnTo>
                  <a:lnTo>
                    <a:pt x="9411" y="10246"/>
                  </a:lnTo>
                  <a:lnTo>
                    <a:pt x="9513" y="10267"/>
                  </a:lnTo>
                  <a:lnTo>
                    <a:pt x="9612" y="10284"/>
                  </a:lnTo>
                  <a:lnTo>
                    <a:pt x="9707" y="10299"/>
                  </a:lnTo>
                  <a:lnTo>
                    <a:pt x="9798" y="10311"/>
                  </a:lnTo>
                  <a:lnTo>
                    <a:pt x="9886" y="10321"/>
                  </a:lnTo>
                  <a:lnTo>
                    <a:pt x="9967" y="10329"/>
                  </a:lnTo>
                  <a:lnTo>
                    <a:pt x="10044" y="10336"/>
                  </a:lnTo>
                  <a:lnTo>
                    <a:pt x="10116" y="10340"/>
                  </a:lnTo>
                  <a:lnTo>
                    <a:pt x="10182" y="10343"/>
                  </a:lnTo>
                  <a:lnTo>
                    <a:pt x="10242" y="10346"/>
                  </a:lnTo>
                  <a:lnTo>
                    <a:pt x="10294" y="10347"/>
                  </a:lnTo>
                  <a:lnTo>
                    <a:pt x="10378" y="10347"/>
                  </a:lnTo>
                  <a:lnTo>
                    <a:pt x="10431" y="10346"/>
                  </a:lnTo>
                  <a:lnTo>
                    <a:pt x="10449" y="10345"/>
                  </a:lnTo>
                  <a:lnTo>
                    <a:pt x="14532" y="10341"/>
                  </a:lnTo>
                  <a:lnTo>
                    <a:pt x="14532" y="10341"/>
                  </a:lnTo>
                  <a:lnTo>
                    <a:pt x="17898" y="10341"/>
                  </a:lnTo>
                  <a:lnTo>
                    <a:pt x="17898" y="10341"/>
                  </a:lnTo>
                  <a:lnTo>
                    <a:pt x="17275" y="9721"/>
                  </a:lnTo>
                  <a:lnTo>
                    <a:pt x="16676" y="9122"/>
                  </a:lnTo>
                  <a:lnTo>
                    <a:pt x="16113" y="8560"/>
                  </a:lnTo>
                  <a:lnTo>
                    <a:pt x="15607" y="8051"/>
                  </a:lnTo>
                  <a:lnTo>
                    <a:pt x="15171" y="7611"/>
                  </a:lnTo>
                  <a:lnTo>
                    <a:pt x="14821" y="7257"/>
                  </a:lnTo>
                  <a:lnTo>
                    <a:pt x="14684" y="7117"/>
                  </a:lnTo>
                  <a:lnTo>
                    <a:pt x="14575" y="7004"/>
                  </a:lnTo>
                  <a:lnTo>
                    <a:pt x="14496" y="6921"/>
                  </a:lnTo>
                  <a:lnTo>
                    <a:pt x="14449" y="6870"/>
                  </a:lnTo>
                  <a:lnTo>
                    <a:pt x="14449" y="6870"/>
                  </a:lnTo>
                  <a:lnTo>
                    <a:pt x="14420" y="6836"/>
                  </a:lnTo>
                  <a:lnTo>
                    <a:pt x="14390" y="6799"/>
                  </a:lnTo>
                  <a:lnTo>
                    <a:pt x="14361" y="6760"/>
                  </a:lnTo>
                  <a:lnTo>
                    <a:pt x="14333" y="6720"/>
                  </a:lnTo>
                  <a:lnTo>
                    <a:pt x="14305" y="6677"/>
                  </a:lnTo>
                  <a:lnTo>
                    <a:pt x="14277" y="6633"/>
                  </a:lnTo>
                  <a:lnTo>
                    <a:pt x="14250" y="6587"/>
                  </a:lnTo>
                  <a:lnTo>
                    <a:pt x="14224" y="6538"/>
                  </a:lnTo>
                  <a:lnTo>
                    <a:pt x="14198" y="6486"/>
                  </a:lnTo>
                  <a:lnTo>
                    <a:pt x="14172" y="6433"/>
                  </a:lnTo>
                  <a:lnTo>
                    <a:pt x="14148" y="6377"/>
                  </a:lnTo>
                  <a:lnTo>
                    <a:pt x="14124" y="6319"/>
                  </a:lnTo>
                  <a:lnTo>
                    <a:pt x="14101" y="6259"/>
                  </a:lnTo>
                  <a:lnTo>
                    <a:pt x="14079" y="6195"/>
                  </a:lnTo>
                  <a:lnTo>
                    <a:pt x="14057" y="6130"/>
                  </a:lnTo>
                  <a:lnTo>
                    <a:pt x="14037" y="6062"/>
                  </a:lnTo>
                  <a:lnTo>
                    <a:pt x="14017" y="5992"/>
                  </a:lnTo>
                  <a:lnTo>
                    <a:pt x="13999" y="5918"/>
                  </a:lnTo>
                  <a:lnTo>
                    <a:pt x="13981" y="5842"/>
                  </a:lnTo>
                  <a:lnTo>
                    <a:pt x="13964" y="5763"/>
                  </a:lnTo>
                  <a:lnTo>
                    <a:pt x="13948" y="5682"/>
                  </a:lnTo>
                  <a:lnTo>
                    <a:pt x="13934" y="5596"/>
                  </a:lnTo>
                  <a:lnTo>
                    <a:pt x="13921" y="5509"/>
                  </a:lnTo>
                  <a:lnTo>
                    <a:pt x="13909" y="5419"/>
                  </a:lnTo>
                  <a:lnTo>
                    <a:pt x="13899" y="5325"/>
                  </a:lnTo>
                  <a:lnTo>
                    <a:pt x="13889" y="5228"/>
                  </a:lnTo>
                  <a:lnTo>
                    <a:pt x="13881" y="5129"/>
                  </a:lnTo>
                  <a:lnTo>
                    <a:pt x="13875" y="5025"/>
                  </a:lnTo>
                  <a:lnTo>
                    <a:pt x="13869" y="4920"/>
                  </a:lnTo>
                  <a:lnTo>
                    <a:pt x="13866" y="4810"/>
                  </a:lnTo>
                  <a:lnTo>
                    <a:pt x="13863" y="4697"/>
                  </a:lnTo>
                  <a:lnTo>
                    <a:pt x="13862" y="4582"/>
                  </a:lnTo>
                  <a:lnTo>
                    <a:pt x="13868" y="4536"/>
                  </a:lnTo>
                  <a:lnTo>
                    <a:pt x="13868" y="4536"/>
                  </a:lnTo>
                  <a:lnTo>
                    <a:pt x="13877" y="4644"/>
                  </a:lnTo>
                  <a:lnTo>
                    <a:pt x="13877" y="4484"/>
                  </a:lnTo>
                  <a:lnTo>
                    <a:pt x="10449" y="4488"/>
                  </a:lnTo>
                  <a:lnTo>
                    <a:pt x="10449" y="4488"/>
                  </a:lnTo>
                  <a:lnTo>
                    <a:pt x="5281" y="4488"/>
                  </a:lnTo>
                  <a:lnTo>
                    <a:pt x="5281" y="4488"/>
                  </a:lnTo>
                  <a:lnTo>
                    <a:pt x="5150" y="4487"/>
                  </a:lnTo>
                  <a:lnTo>
                    <a:pt x="5076" y="4486"/>
                  </a:lnTo>
                  <a:lnTo>
                    <a:pt x="4996" y="4483"/>
                  </a:lnTo>
                  <a:lnTo>
                    <a:pt x="4912" y="4480"/>
                  </a:lnTo>
                  <a:lnTo>
                    <a:pt x="4822" y="4476"/>
                  </a:lnTo>
                  <a:lnTo>
                    <a:pt x="4728" y="4470"/>
                  </a:lnTo>
                  <a:lnTo>
                    <a:pt x="4630" y="4463"/>
                  </a:lnTo>
                  <a:lnTo>
                    <a:pt x="4528" y="4455"/>
                  </a:lnTo>
                  <a:lnTo>
                    <a:pt x="4423" y="4444"/>
                  </a:lnTo>
                  <a:lnTo>
                    <a:pt x="4314" y="4432"/>
                  </a:lnTo>
                  <a:lnTo>
                    <a:pt x="4204" y="4418"/>
                  </a:lnTo>
                  <a:lnTo>
                    <a:pt x="4091" y="4402"/>
                  </a:lnTo>
                  <a:lnTo>
                    <a:pt x="3976" y="4384"/>
                  </a:lnTo>
                  <a:lnTo>
                    <a:pt x="3859" y="4363"/>
                  </a:lnTo>
                  <a:lnTo>
                    <a:pt x="3741" y="4340"/>
                  </a:lnTo>
                  <a:lnTo>
                    <a:pt x="3681" y="4327"/>
                  </a:lnTo>
                  <a:lnTo>
                    <a:pt x="3622" y="4314"/>
                  </a:lnTo>
                  <a:lnTo>
                    <a:pt x="3562" y="4300"/>
                  </a:lnTo>
                  <a:lnTo>
                    <a:pt x="3503" y="4285"/>
                  </a:lnTo>
                  <a:lnTo>
                    <a:pt x="3443" y="4270"/>
                  </a:lnTo>
                  <a:lnTo>
                    <a:pt x="3382" y="4252"/>
                  </a:lnTo>
                  <a:lnTo>
                    <a:pt x="3323" y="4235"/>
                  </a:lnTo>
                  <a:lnTo>
                    <a:pt x="3263" y="4217"/>
                  </a:lnTo>
                  <a:lnTo>
                    <a:pt x="3204" y="4199"/>
                  </a:lnTo>
                  <a:lnTo>
                    <a:pt x="3144" y="4179"/>
                  </a:lnTo>
                  <a:lnTo>
                    <a:pt x="3085" y="4159"/>
                  </a:lnTo>
                  <a:lnTo>
                    <a:pt x="3026" y="4138"/>
                  </a:lnTo>
                  <a:lnTo>
                    <a:pt x="2968" y="4116"/>
                  </a:lnTo>
                  <a:lnTo>
                    <a:pt x="2909" y="4093"/>
                  </a:lnTo>
                  <a:lnTo>
                    <a:pt x="2851" y="4069"/>
                  </a:lnTo>
                  <a:lnTo>
                    <a:pt x="2793" y="4044"/>
                  </a:lnTo>
                  <a:lnTo>
                    <a:pt x="2736" y="4018"/>
                  </a:lnTo>
                  <a:lnTo>
                    <a:pt x="2679" y="3991"/>
                  </a:lnTo>
                  <a:lnTo>
                    <a:pt x="2623" y="3962"/>
                  </a:lnTo>
                  <a:lnTo>
                    <a:pt x="2568" y="3933"/>
                  </a:lnTo>
                  <a:lnTo>
                    <a:pt x="2512" y="3904"/>
                  </a:lnTo>
                  <a:lnTo>
                    <a:pt x="2459" y="3873"/>
                  </a:lnTo>
                  <a:lnTo>
                    <a:pt x="2405" y="3841"/>
                  </a:lnTo>
                  <a:lnTo>
                    <a:pt x="2353" y="3808"/>
                  </a:lnTo>
                  <a:lnTo>
                    <a:pt x="2300" y="3774"/>
                  </a:lnTo>
                  <a:lnTo>
                    <a:pt x="2250" y="3738"/>
                  </a:lnTo>
                  <a:lnTo>
                    <a:pt x="2199" y="3701"/>
                  </a:lnTo>
                  <a:lnTo>
                    <a:pt x="2150" y="3663"/>
                  </a:lnTo>
                  <a:lnTo>
                    <a:pt x="2102" y="3625"/>
                  </a:lnTo>
                  <a:lnTo>
                    <a:pt x="2055" y="3585"/>
                  </a:lnTo>
                  <a:lnTo>
                    <a:pt x="2009" y="3544"/>
                  </a:lnTo>
                  <a:lnTo>
                    <a:pt x="1963" y="3501"/>
                  </a:lnTo>
                  <a:lnTo>
                    <a:pt x="1963" y="3501"/>
                  </a:lnTo>
                  <a:lnTo>
                    <a:pt x="1905" y="3444"/>
                  </a:lnTo>
                  <a:lnTo>
                    <a:pt x="1748" y="3289"/>
                  </a:lnTo>
                  <a:lnTo>
                    <a:pt x="1523" y="3066"/>
                  </a:lnTo>
                  <a:lnTo>
                    <a:pt x="1395" y="2939"/>
                  </a:lnTo>
                  <a:lnTo>
                    <a:pt x="1262" y="2803"/>
                  </a:lnTo>
                  <a:lnTo>
                    <a:pt x="1127" y="2666"/>
                  </a:lnTo>
                  <a:lnTo>
                    <a:pt x="993" y="2528"/>
                  </a:lnTo>
                  <a:lnTo>
                    <a:pt x="866" y="2394"/>
                  </a:lnTo>
                  <a:lnTo>
                    <a:pt x="749" y="2268"/>
                  </a:lnTo>
                  <a:lnTo>
                    <a:pt x="696" y="2209"/>
                  </a:lnTo>
                  <a:lnTo>
                    <a:pt x="645" y="2153"/>
                  </a:lnTo>
                  <a:lnTo>
                    <a:pt x="600" y="2101"/>
                  </a:lnTo>
                  <a:lnTo>
                    <a:pt x="558" y="2052"/>
                  </a:lnTo>
                  <a:lnTo>
                    <a:pt x="522" y="2008"/>
                  </a:lnTo>
                  <a:lnTo>
                    <a:pt x="493" y="1969"/>
                  </a:lnTo>
                  <a:lnTo>
                    <a:pt x="468" y="1935"/>
                  </a:lnTo>
                  <a:lnTo>
                    <a:pt x="459" y="1921"/>
                  </a:lnTo>
                  <a:lnTo>
                    <a:pt x="451" y="1907"/>
                  </a:lnTo>
                  <a:lnTo>
                    <a:pt x="451" y="1907"/>
                  </a:lnTo>
                  <a:lnTo>
                    <a:pt x="425" y="1860"/>
                  </a:lnTo>
                  <a:lnTo>
                    <a:pt x="398" y="1809"/>
                  </a:lnTo>
                  <a:lnTo>
                    <a:pt x="369" y="1753"/>
                  </a:lnTo>
                  <a:lnTo>
                    <a:pt x="339" y="1691"/>
                  </a:lnTo>
                  <a:lnTo>
                    <a:pt x="324" y="1657"/>
                  </a:lnTo>
                  <a:lnTo>
                    <a:pt x="309" y="1621"/>
                  </a:lnTo>
                  <a:lnTo>
                    <a:pt x="293" y="1584"/>
                  </a:lnTo>
                  <a:lnTo>
                    <a:pt x="278" y="1544"/>
                  </a:lnTo>
                  <a:lnTo>
                    <a:pt x="263" y="1501"/>
                  </a:lnTo>
                  <a:lnTo>
                    <a:pt x="247" y="1455"/>
                  </a:lnTo>
                  <a:lnTo>
                    <a:pt x="231" y="1407"/>
                  </a:lnTo>
                  <a:lnTo>
                    <a:pt x="216" y="1356"/>
                  </a:lnTo>
                  <a:lnTo>
                    <a:pt x="201" y="1302"/>
                  </a:lnTo>
                  <a:lnTo>
                    <a:pt x="186" y="1244"/>
                  </a:lnTo>
                  <a:lnTo>
                    <a:pt x="171" y="1182"/>
                  </a:lnTo>
                  <a:lnTo>
                    <a:pt x="156" y="1118"/>
                  </a:lnTo>
                  <a:lnTo>
                    <a:pt x="141" y="1050"/>
                  </a:lnTo>
                  <a:lnTo>
                    <a:pt x="127" y="977"/>
                  </a:lnTo>
                  <a:lnTo>
                    <a:pt x="113" y="900"/>
                  </a:lnTo>
                  <a:lnTo>
                    <a:pt x="99" y="820"/>
                  </a:lnTo>
                  <a:lnTo>
                    <a:pt x="86" y="735"/>
                  </a:lnTo>
                  <a:lnTo>
                    <a:pt x="73" y="645"/>
                  </a:lnTo>
                  <a:lnTo>
                    <a:pt x="61" y="550"/>
                  </a:lnTo>
                  <a:lnTo>
                    <a:pt x="49" y="451"/>
                  </a:lnTo>
                  <a:lnTo>
                    <a:pt x="37" y="346"/>
                  </a:lnTo>
                  <a:lnTo>
                    <a:pt x="26" y="236"/>
                  </a:lnTo>
                  <a:lnTo>
                    <a:pt x="16" y="121"/>
                  </a:lnTo>
                  <a:lnTo>
                    <a:pt x="6" y="0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1" y="161"/>
                  </a:lnTo>
                  <a:lnTo>
                    <a:pt x="3" y="274"/>
                  </a:lnTo>
                  <a:lnTo>
                    <a:pt x="7" y="384"/>
                  </a:lnTo>
                  <a:lnTo>
                    <a:pt x="12" y="490"/>
                  </a:lnTo>
                  <a:lnTo>
                    <a:pt x="19" y="592"/>
                  </a:lnTo>
                  <a:lnTo>
                    <a:pt x="27" y="693"/>
                  </a:lnTo>
                  <a:lnTo>
                    <a:pt x="36" y="789"/>
                  </a:lnTo>
                  <a:lnTo>
                    <a:pt x="48" y="882"/>
                  </a:lnTo>
                  <a:lnTo>
                    <a:pt x="59" y="973"/>
                  </a:lnTo>
                  <a:lnTo>
                    <a:pt x="73" y="1061"/>
                  </a:lnTo>
                  <a:lnTo>
                    <a:pt x="87" y="1145"/>
                  </a:lnTo>
                  <a:lnTo>
                    <a:pt x="102" y="1227"/>
                  </a:lnTo>
                  <a:lnTo>
                    <a:pt x="119" y="1306"/>
                  </a:lnTo>
                  <a:lnTo>
                    <a:pt x="136" y="1382"/>
                  </a:lnTo>
                  <a:lnTo>
                    <a:pt x="156" y="1455"/>
                  </a:lnTo>
                  <a:lnTo>
                    <a:pt x="175" y="1527"/>
                  </a:lnTo>
                  <a:lnTo>
                    <a:pt x="195" y="1594"/>
                  </a:lnTo>
                  <a:lnTo>
                    <a:pt x="217" y="1660"/>
                  </a:lnTo>
                  <a:lnTo>
                    <a:pt x="239" y="1722"/>
                  </a:lnTo>
                  <a:lnTo>
                    <a:pt x="263" y="1784"/>
                  </a:lnTo>
                  <a:lnTo>
                    <a:pt x="286" y="1842"/>
                  </a:lnTo>
                  <a:lnTo>
                    <a:pt x="311" y="1897"/>
                  </a:lnTo>
                  <a:lnTo>
                    <a:pt x="336" y="1950"/>
                  </a:lnTo>
                  <a:lnTo>
                    <a:pt x="361" y="2001"/>
                  </a:lnTo>
                  <a:lnTo>
                    <a:pt x="389" y="2051"/>
                  </a:lnTo>
                  <a:lnTo>
                    <a:pt x="415" y="2097"/>
                  </a:lnTo>
                  <a:lnTo>
                    <a:pt x="443" y="2142"/>
                  </a:lnTo>
                  <a:lnTo>
                    <a:pt x="470" y="2184"/>
                  </a:lnTo>
                  <a:lnTo>
                    <a:pt x="500" y="2224"/>
                  </a:lnTo>
                  <a:lnTo>
                    <a:pt x="528" y="2263"/>
                  </a:lnTo>
                  <a:lnTo>
                    <a:pt x="557" y="2299"/>
                  </a:lnTo>
                  <a:lnTo>
                    <a:pt x="587" y="2334"/>
                  </a:lnTo>
                  <a:lnTo>
                    <a:pt x="587" y="2334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96425" tIns="48200" rIns="96425" bIns="482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 rot="-1408957">
              <a:off x="3619974" y="2468604"/>
              <a:ext cx="897451" cy="1281413"/>
            </a:xfrm>
            <a:custGeom>
              <a:avLst/>
              <a:gdLst/>
              <a:ahLst/>
              <a:cxnLst/>
              <a:rect l="l" t="t" r="r" b="b"/>
              <a:pathLst>
                <a:path w="7183" h="9110" extrusionOk="0">
                  <a:moveTo>
                    <a:pt x="5275" y="0"/>
                  </a:moveTo>
                  <a:lnTo>
                    <a:pt x="5275" y="0"/>
                  </a:lnTo>
                  <a:lnTo>
                    <a:pt x="5144" y="1"/>
                  </a:lnTo>
                  <a:lnTo>
                    <a:pt x="5070" y="2"/>
                  </a:lnTo>
                  <a:lnTo>
                    <a:pt x="4990" y="4"/>
                  </a:lnTo>
                  <a:lnTo>
                    <a:pt x="4906" y="8"/>
                  </a:lnTo>
                  <a:lnTo>
                    <a:pt x="4816" y="12"/>
                  </a:lnTo>
                  <a:lnTo>
                    <a:pt x="4722" y="17"/>
                  </a:lnTo>
                  <a:lnTo>
                    <a:pt x="4623" y="24"/>
                  </a:lnTo>
                  <a:lnTo>
                    <a:pt x="4522" y="33"/>
                  </a:lnTo>
                  <a:lnTo>
                    <a:pt x="4416" y="43"/>
                  </a:lnTo>
                  <a:lnTo>
                    <a:pt x="4308" y="55"/>
                  </a:lnTo>
                  <a:lnTo>
                    <a:pt x="4198" y="69"/>
                  </a:lnTo>
                  <a:lnTo>
                    <a:pt x="4084" y="85"/>
                  </a:lnTo>
                  <a:lnTo>
                    <a:pt x="3969" y="104"/>
                  </a:lnTo>
                  <a:lnTo>
                    <a:pt x="3853" y="124"/>
                  </a:lnTo>
                  <a:lnTo>
                    <a:pt x="3735" y="148"/>
                  </a:lnTo>
                  <a:lnTo>
                    <a:pt x="3675" y="160"/>
                  </a:lnTo>
                  <a:lnTo>
                    <a:pt x="3616" y="174"/>
                  </a:lnTo>
                  <a:lnTo>
                    <a:pt x="3556" y="188"/>
                  </a:lnTo>
                  <a:lnTo>
                    <a:pt x="3497" y="203"/>
                  </a:lnTo>
                  <a:lnTo>
                    <a:pt x="3436" y="218"/>
                  </a:lnTo>
                  <a:lnTo>
                    <a:pt x="3376" y="235"/>
                  </a:lnTo>
                  <a:lnTo>
                    <a:pt x="3317" y="252"/>
                  </a:lnTo>
                  <a:lnTo>
                    <a:pt x="3257" y="270"/>
                  </a:lnTo>
                  <a:lnTo>
                    <a:pt x="3198" y="289"/>
                  </a:lnTo>
                  <a:lnTo>
                    <a:pt x="3138" y="308"/>
                  </a:lnTo>
                  <a:lnTo>
                    <a:pt x="3079" y="329"/>
                  </a:lnTo>
                  <a:lnTo>
                    <a:pt x="3019" y="350"/>
                  </a:lnTo>
                  <a:lnTo>
                    <a:pt x="2961" y="372"/>
                  </a:lnTo>
                  <a:lnTo>
                    <a:pt x="2902" y="395"/>
                  </a:lnTo>
                  <a:lnTo>
                    <a:pt x="2845" y="419"/>
                  </a:lnTo>
                  <a:lnTo>
                    <a:pt x="2787" y="444"/>
                  </a:lnTo>
                  <a:lnTo>
                    <a:pt x="2729" y="470"/>
                  </a:lnTo>
                  <a:lnTo>
                    <a:pt x="2673" y="497"/>
                  </a:lnTo>
                  <a:lnTo>
                    <a:pt x="2616" y="525"/>
                  </a:lnTo>
                  <a:lnTo>
                    <a:pt x="2561" y="554"/>
                  </a:lnTo>
                  <a:lnTo>
                    <a:pt x="2506" y="584"/>
                  </a:lnTo>
                  <a:lnTo>
                    <a:pt x="2452" y="615"/>
                  </a:lnTo>
                  <a:lnTo>
                    <a:pt x="2398" y="647"/>
                  </a:lnTo>
                  <a:lnTo>
                    <a:pt x="2346" y="680"/>
                  </a:lnTo>
                  <a:lnTo>
                    <a:pt x="2294" y="714"/>
                  </a:lnTo>
                  <a:lnTo>
                    <a:pt x="2243" y="750"/>
                  </a:lnTo>
                  <a:lnTo>
                    <a:pt x="2193" y="787"/>
                  </a:lnTo>
                  <a:lnTo>
                    <a:pt x="2144" y="824"/>
                  </a:lnTo>
                  <a:lnTo>
                    <a:pt x="2096" y="863"/>
                  </a:lnTo>
                  <a:lnTo>
                    <a:pt x="2048" y="903"/>
                  </a:lnTo>
                  <a:lnTo>
                    <a:pt x="2003" y="944"/>
                  </a:lnTo>
                  <a:lnTo>
                    <a:pt x="1957" y="987"/>
                  </a:lnTo>
                  <a:lnTo>
                    <a:pt x="1957" y="987"/>
                  </a:lnTo>
                  <a:lnTo>
                    <a:pt x="1899" y="1044"/>
                  </a:lnTo>
                  <a:lnTo>
                    <a:pt x="1741" y="1199"/>
                  </a:lnTo>
                  <a:lnTo>
                    <a:pt x="1517" y="1422"/>
                  </a:lnTo>
                  <a:lnTo>
                    <a:pt x="1389" y="1549"/>
                  </a:lnTo>
                  <a:lnTo>
                    <a:pt x="1256" y="1685"/>
                  </a:lnTo>
                  <a:lnTo>
                    <a:pt x="1121" y="1822"/>
                  </a:lnTo>
                  <a:lnTo>
                    <a:pt x="987" y="1960"/>
                  </a:lnTo>
                  <a:lnTo>
                    <a:pt x="860" y="2093"/>
                  </a:lnTo>
                  <a:lnTo>
                    <a:pt x="743" y="2220"/>
                  </a:lnTo>
                  <a:lnTo>
                    <a:pt x="689" y="2279"/>
                  </a:lnTo>
                  <a:lnTo>
                    <a:pt x="639" y="2335"/>
                  </a:lnTo>
                  <a:lnTo>
                    <a:pt x="593" y="2387"/>
                  </a:lnTo>
                  <a:lnTo>
                    <a:pt x="552" y="2435"/>
                  </a:lnTo>
                  <a:lnTo>
                    <a:pt x="516" y="2480"/>
                  </a:lnTo>
                  <a:lnTo>
                    <a:pt x="486" y="2519"/>
                  </a:lnTo>
                  <a:lnTo>
                    <a:pt x="462" y="2552"/>
                  </a:lnTo>
                  <a:lnTo>
                    <a:pt x="452" y="2567"/>
                  </a:lnTo>
                  <a:lnTo>
                    <a:pt x="445" y="2580"/>
                  </a:lnTo>
                  <a:lnTo>
                    <a:pt x="445" y="2580"/>
                  </a:lnTo>
                  <a:lnTo>
                    <a:pt x="420" y="2626"/>
                  </a:lnTo>
                  <a:lnTo>
                    <a:pt x="393" y="2675"/>
                  </a:lnTo>
                  <a:lnTo>
                    <a:pt x="366" y="2728"/>
                  </a:lnTo>
                  <a:lnTo>
                    <a:pt x="336" y="2788"/>
                  </a:lnTo>
                  <a:lnTo>
                    <a:pt x="322" y="2820"/>
                  </a:lnTo>
                  <a:lnTo>
                    <a:pt x="307" y="2854"/>
                  </a:lnTo>
                  <a:lnTo>
                    <a:pt x="293" y="2890"/>
                  </a:lnTo>
                  <a:lnTo>
                    <a:pt x="278" y="2928"/>
                  </a:lnTo>
                  <a:lnTo>
                    <a:pt x="263" y="2968"/>
                  </a:lnTo>
                  <a:lnTo>
                    <a:pt x="247" y="3010"/>
                  </a:lnTo>
                  <a:lnTo>
                    <a:pt x="233" y="3056"/>
                  </a:lnTo>
                  <a:lnTo>
                    <a:pt x="218" y="3104"/>
                  </a:lnTo>
                  <a:lnTo>
                    <a:pt x="203" y="3155"/>
                  </a:lnTo>
                  <a:lnTo>
                    <a:pt x="189" y="3208"/>
                  </a:lnTo>
                  <a:lnTo>
                    <a:pt x="174" y="3265"/>
                  </a:lnTo>
                  <a:lnTo>
                    <a:pt x="160" y="3326"/>
                  </a:lnTo>
                  <a:lnTo>
                    <a:pt x="146" y="3390"/>
                  </a:lnTo>
                  <a:lnTo>
                    <a:pt x="131" y="3457"/>
                  </a:lnTo>
                  <a:lnTo>
                    <a:pt x="117" y="3527"/>
                  </a:lnTo>
                  <a:lnTo>
                    <a:pt x="104" y="3603"/>
                  </a:lnTo>
                  <a:lnTo>
                    <a:pt x="91" y="3681"/>
                  </a:lnTo>
                  <a:lnTo>
                    <a:pt x="78" y="3764"/>
                  </a:lnTo>
                  <a:lnTo>
                    <a:pt x="66" y="3851"/>
                  </a:lnTo>
                  <a:lnTo>
                    <a:pt x="54" y="3943"/>
                  </a:lnTo>
                  <a:lnTo>
                    <a:pt x="43" y="4040"/>
                  </a:lnTo>
                  <a:lnTo>
                    <a:pt x="30" y="4141"/>
                  </a:lnTo>
                  <a:lnTo>
                    <a:pt x="20" y="4247"/>
                  </a:lnTo>
                  <a:lnTo>
                    <a:pt x="10" y="4358"/>
                  </a:lnTo>
                  <a:lnTo>
                    <a:pt x="10" y="4358"/>
                  </a:lnTo>
                  <a:lnTo>
                    <a:pt x="6" y="4426"/>
                  </a:lnTo>
                  <a:lnTo>
                    <a:pt x="4" y="4493"/>
                  </a:lnTo>
                  <a:lnTo>
                    <a:pt x="2" y="4561"/>
                  </a:lnTo>
                  <a:lnTo>
                    <a:pt x="0" y="4628"/>
                  </a:lnTo>
                  <a:lnTo>
                    <a:pt x="0" y="4628"/>
                  </a:lnTo>
                  <a:lnTo>
                    <a:pt x="10" y="4749"/>
                  </a:lnTo>
                  <a:lnTo>
                    <a:pt x="20" y="4863"/>
                  </a:lnTo>
                  <a:lnTo>
                    <a:pt x="31" y="4973"/>
                  </a:lnTo>
                  <a:lnTo>
                    <a:pt x="44" y="5077"/>
                  </a:lnTo>
                  <a:lnTo>
                    <a:pt x="56" y="5176"/>
                  </a:lnTo>
                  <a:lnTo>
                    <a:pt x="68" y="5271"/>
                  </a:lnTo>
                  <a:lnTo>
                    <a:pt x="81" y="5360"/>
                  </a:lnTo>
                  <a:lnTo>
                    <a:pt x="94" y="5444"/>
                  </a:lnTo>
                  <a:lnTo>
                    <a:pt x="107" y="5525"/>
                  </a:lnTo>
                  <a:lnTo>
                    <a:pt x="121" y="5602"/>
                  </a:lnTo>
                  <a:lnTo>
                    <a:pt x="135" y="5674"/>
                  </a:lnTo>
                  <a:lnTo>
                    <a:pt x="151" y="5742"/>
                  </a:lnTo>
                  <a:lnTo>
                    <a:pt x="165" y="5806"/>
                  </a:lnTo>
                  <a:lnTo>
                    <a:pt x="180" y="5868"/>
                  </a:lnTo>
                  <a:lnTo>
                    <a:pt x="195" y="5925"/>
                  </a:lnTo>
                  <a:lnTo>
                    <a:pt x="210" y="5979"/>
                  </a:lnTo>
                  <a:lnTo>
                    <a:pt x="226" y="6030"/>
                  </a:lnTo>
                  <a:lnTo>
                    <a:pt x="241" y="6078"/>
                  </a:lnTo>
                  <a:lnTo>
                    <a:pt x="257" y="6124"/>
                  </a:lnTo>
                  <a:lnTo>
                    <a:pt x="272" y="6166"/>
                  </a:lnTo>
                  <a:lnTo>
                    <a:pt x="288" y="6206"/>
                  </a:lnTo>
                  <a:lnTo>
                    <a:pt x="303" y="6244"/>
                  </a:lnTo>
                  <a:lnTo>
                    <a:pt x="318" y="6279"/>
                  </a:lnTo>
                  <a:lnTo>
                    <a:pt x="333" y="6313"/>
                  </a:lnTo>
                  <a:lnTo>
                    <a:pt x="363" y="6376"/>
                  </a:lnTo>
                  <a:lnTo>
                    <a:pt x="392" y="6431"/>
                  </a:lnTo>
                  <a:lnTo>
                    <a:pt x="419" y="6482"/>
                  </a:lnTo>
                  <a:lnTo>
                    <a:pt x="445" y="6529"/>
                  </a:lnTo>
                  <a:lnTo>
                    <a:pt x="445" y="6529"/>
                  </a:lnTo>
                  <a:lnTo>
                    <a:pt x="453" y="6543"/>
                  </a:lnTo>
                  <a:lnTo>
                    <a:pt x="462" y="6557"/>
                  </a:lnTo>
                  <a:lnTo>
                    <a:pt x="487" y="6591"/>
                  </a:lnTo>
                  <a:lnTo>
                    <a:pt x="516" y="6630"/>
                  </a:lnTo>
                  <a:lnTo>
                    <a:pt x="552" y="6674"/>
                  </a:lnTo>
                  <a:lnTo>
                    <a:pt x="594" y="6723"/>
                  </a:lnTo>
                  <a:lnTo>
                    <a:pt x="639" y="6775"/>
                  </a:lnTo>
                  <a:lnTo>
                    <a:pt x="690" y="6831"/>
                  </a:lnTo>
                  <a:lnTo>
                    <a:pt x="743" y="6890"/>
                  </a:lnTo>
                  <a:lnTo>
                    <a:pt x="860" y="7016"/>
                  </a:lnTo>
                  <a:lnTo>
                    <a:pt x="987" y="7150"/>
                  </a:lnTo>
                  <a:lnTo>
                    <a:pt x="1121" y="7288"/>
                  </a:lnTo>
                  <a:lnTo>
                    <a:pt x="1256" y="7425"/>
                  </a:lnTo>
                  <a:lnTo>
                    <a:pt x="1389" y="7561"/>
                  </a:lnTo>
                  <a:lnTo>
                    <a:pt x="1517" y="7688"/>
                  </a:lnTo>
                  <a:lnTo>
                    <a:pt x="1742" y="7911"/>
                  </a:lnTo>
                  <a:lnTo>
                    <a:pt x="1899" y="8066"/>
                  </a:lnTo>
                  <a:lnTo>
                    <a:pt x="1957" y="8123"/>
                  </a:lnTo>
                  <a:lnTo>
                    <a:pt x="1957" y="8123"/>
                  </a:lnTo>
                  <a:lnTo>
                    <a:pt x="2003" y="8166"/>
                  </a:lnTo>
                  <a:lnTo>
                    <a:pt x="2049" y="8207"/>
                  </a:lnTo>
                  <a:lnTo>
                    <a:pt x="2096" y="8247"/>
                  </a:lnTo>
                  <a:lnTo>
                    <a:pt x="2144" y="8285"/>
                  </a:lnTo>
                  <a:lnTo>
                    <a:pt x="2193" y="8323"/>
                  </a:lnTo>
                  <a:lnTo>
                    <a:pt x="2244" y="8360"/>
                  </a:lnTo>
                  <a:lnTo>
                    <a:pt x="2294" y="8396"/>
                  </a:lnTo>
                  <a:lnTo>
                    <a:pt x="2347" y="8430"/>
                  </a:lnTo>
                  <a:lnTo>
                    <a:pt x="2399" y="8463"/>
                  </a:lnTo>
                  <a:lnTo>
                    <a:pt x="2453" y="8495"/>
                  </a:lnTo>
                  <a:lnTo>
                    <a:pt x="2506" y="8526"/>
                  </a:lnTo>
                  <a:lnTo>
                    <a:pt x="2562" y="8555"/>
                  </a:lnTo>
                  <a:lnTo>
                    <a:pt x="2617" y="8584"/>
                  </a:lnTo>
                  <a:lnTo>
                    <a:pt x="2673" y="8613"/>
                  </a:lnTo>
                  <a:lnTo>
                    <a:pt x="2730" y="8640"/>
                  </a:lnTo>
                  <a:lnTo>
                    <a:pt x="2787" y="8666"/>
                  </a:lnTo>
                  <a:lnTo>
                    <a:pt x="2845" y="8691"/>
                  </a:lnTo>
                  <a:lnTo>
                    <a:pt x="2903" y="8715"/>
                  </a:lnTo>
                  <a:lnTo>
                    <a:pt x="2962" y="8738"/>
                  </a:lnTo>
                  <a:lnTo>
                    <a:pt x="3020" y="8760"/>
                  </a:lnTo>
                  <a:lnTo>
                    <a:pt x="3079" y="8781"/>
                  </a:lnTo>
                  <a:lnTo>
                    <a:pt x="3138" y="8801"/>
                  </a:lnTo>
                  <a:lnTo>
                    <a:pt x="3198" y="8821"/>
                  </a:lnTo>
                  <a:lnTo>
                    <a:pt x="3257" y="8839"/>
                  </a:lnTo>
                  <a:lnTo>
                    <a:pt x="3317" y="8857"/>
                  </a:lnTo>
                  <a:lnTo>
                    <a:pt x="3376" y="8874"/>
                  </a:lnTo>
                  <a:lnTo>
                    <a:pt x="3437" y="8892"/>
                  </a:lnTo>
                  <a:lnTo>
                    <a:pt x="3497" y="8907"/>
                  </a:lnTo>
                  <a:lnTo>
                    <a:pt x="3556" y="8922"/>
                  </a:lnTo>
                  <a:lnTo>
                    <a:pt x="3616" y="8936"/>
                  </a:lnTo>
                  <a:lnTo>
                    <a:pt x="3675" y="8949"/>
                  </a:lnTo>
                  <a:lnTo>
                    <a:pt x="3735" y="8962"/>
                  </a:lnTo>
                  <a:lnTo>
                    <a:pt x="3853" y="8985"/>
                  </a:lnTo>
                  <a:lnTo>
                    <a:pt x="3970" y="9006"/>
                  </a:lnTo>
                  <a:lnTo>
                    <a:pt x="4085" y="9024"/>
                  </a:lnTo>
                  <a:lnTo>
                    <a:pt x="4198" y="9040"/>
                  </a:lnTo>
                  <a:lnTo>
                    <a:pt x="4308" y="9054"/>
                  </a:lnTo>
                  <a:lnTo>
                    <a:pt x="4417" y="9066"/>
                  </a:lnTo>
                  <a:lnTo>
                    <a:pt x="4522" y="9077"/>
                  </a:lnTo>
                  <a:lnTo>
                    <a:pt x="4624" y="9085"/>
                  </a:lnTo>
                  <a:lnTo>
                    <a:pt x="4722" y="9092"/>
                  </a:lnTo>
                  <a:lnTo>
                    <a:pt x="4816" y="9098"/>
                  </a:lnTo>
                  <a:lnTo>
                    <a:pt x="4906" y="9102"/>
                  </a:lnTo>
                  <a:lnTo>
                    <a:pt x="4990" y="9105"/>
                  </a:lnTo>
                  <a:lnTo>
                    <a:pt x="5070" y="9108"/>
                  </a:lnTo>
                  <a:lnTo>
                    <a:pt x="5144" y="9109"/>
                  </a:lnTo>
                  <a:lnTo>
                    <a:pt x="5275" y="9110"/>
                  </a:lnTo>
                  <a:lnTo>
                    <a:pt x="5275" y="9110"/>
                  </a:lnTo>
                  <a:lnTo>
                    <a:pt x="7183" y="9110"/>
                  </a:lnTo>
                  <a:lnTo>
                    <a:pt x="7183" y="0"/>
                  </a:lnTo>
                  <a:lnTo>
                    <a:pt x="7183" y="0"/>
                  </a:lnTo>
                  <a:lnTo>
                    <a:pt x="5275" y="0"/>
                  </a:lnTo>
                  <a:lnTo>
                    <a:pt x="52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6425" tIns="48200" rIns="96425" bIns="482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7"/>
          <p:cNvSpPr txBox="1"/>
          <p:nvPr/>
        </p:nvSpPr>
        <p:spPr>
          <a:xfrm rot="-1408957">
            <a:off x="3677887" y="2528257"/>
            <a:ext cx="671979" cy="96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695" b="1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1</a:t>
            </a:r>
            <a:endParaRPr/>
          </a:p>
        </p:txBody>
      </p:sp>
      <p:sp>
        <p:nvSpPr>
          <p:cNvPr id="160" name="Google Shape;160;p7"/>
          <p:cNvSpPr txBox="1"/>
          <p:nvPr/>
        </p:nvSpPr>
        <p:spPr>
          <a:xfrm rot="-1408957">
            <a:off x="5398616" y="2231660"/>
            <a:ext cx="671979" cy="96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695" b="1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2</a:t>
            </a:r>
            <a:endParaRPr/>
          </a:p>
        </p:txBody>
      </p:sp>
      <p:sp>
        <p:nvSpPr>
          <p:cNvPr id="161" name="Google Shape;161;p7"/>
          <p:cNvSpPr txBox="1"/>
          <p:nvPr/>
        </p:nvSpPr>
        <p:spPr>
          <a:xfrm rot="-1408957">
            <a:off x="6861696" y="4184363"/>
            <a:ext cx="671979" cy="96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695" b="1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3</a:t>
            </a:r>
            <a:endParaRPr/>
          </a:p>
        </p:txBody>
      </p:sp>
      <p:sp>
        <p:nvSpPr>
          <p:cNvPr id="162" name="Google Shape;162;p7"/>
          <p:cNvSpPr txBox="1"/>
          <p:nvPr/>
        </p:nvSpPr>
        <p:spPr>
          <a:xfrm rot="-1408957">
            <a:off x="8381918" y="3523900"/>
            <a:ext cx="671979" cy="96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695" b="1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4</a:t>
            </a:r>
            <a:endParaRPr/>
          </a:p>
        </p:txBody>
      </p:sp>
      <p:sp>
        <p:nvSpPr>
          <p:cNvPr id="163" name="Google Shape;163;p7"/>
          <p:cNvSpPr txBox="1"/>
          <p:nvPr/>
        </p:nvSpPr>
        <p:spPr>
          <a:xfrm>
            <a:off x="879947" y="3472309"/>
            <a:ext cx="28563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5650" tIns="42825" rIns="85650" bIns="428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solidFill>
                  <a:srgbClr val="A5A5A5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運用 AI 技術，協助用戶預測農產品未來價格走勢，判斷是否有漲跌價的可能性</a:t>
            </a:r>
            <a:endParaRPr sz="1600" dirty="0"/>
          </a:p>
        </p:txBody>
      </p:sp>
      <p:sp>
        <p:nvSpPr>
          <p:cNvPr id="164" name="Google Shape;164;p7"/>
          <p:cNvSpPr txBox="1"/>
          <p:nvPr/>
        </p:nvSpPr>
        <p:spPr>
          <a:xfrm>
            <a:off x="879947" y="3007165"/>
            <a:ext cx="2430300" cy="466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425" tIns="48200" rIns="96425" bIns="482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 dirty="0">
                <a:solidFill>
                  <a:srgbClr val="434343"/>
                </a:solidFill>
              </a:rPr>
              <a:t>預測</a:t>
            </a:r>
            <a:r>
              <a:rPr lang="zh-TW" altLang="en-US" sz="2000" b="1" dirty="0">
                <a:solidFill>
                  <a:srgbClr val="434343"/>
                </a:solidFill>
              </a:rPr>
              <a:t>批發價</a:t>
            </a:r>
            <a:r>
              <a:rPr lang="zh-TW" sz="2000" b="1" dirty="0">
                <a:solidFill>
                  <a:srgbClr val="434343"/>
                </a:solidFill>
              </a:rPr>
              <a:t>	</a:t>
            </a:r>
            <a:endParaRPr sz="2000" b="1" dirty="0">
              <a:solidFill>
                <a:srgbClr val="434343"/>
              </a:solidFill>
            </a:endParaRPr>
          </a:p>
        </p:txBody>
      </p:sp>
      <p:sp>
        <p:nvSpPr>
          <p:cNvPr id="165" name="Google Shape;165;p7"/>
          <p:cNvSpPr txBox="1"/>
          <p:nvPr/>
        </p:nvSpPr>
        <p:spPr>
          <a:xfrm>
            <a:off x="115009" y="272342"/>
            <a:ext cx="5810310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目標 – 如何解決? 用戶感受?</a:t>
            </a:r>
            <a:endParaRPr/>
          </a:p>
        </p:txBody>
      </p:sp>
      <p:sp>
        <p:nvSpPr>
          <p:cNvPr id="166" name="Google Shape;166;p7"/>
          <p:cNvSpPr txBox="1"/>
          <p:nvPr/>
        </p:nvSpPr>
        <p:spPr>
          <a:xfrm>
            <a:off x="4149074" y="5284117"/>
            <a:ext cx="28563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5650" tIns="42825" rIns="85650" bIns="428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A5A5A5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設計對用戶更為友善、易入門的農產品價格資訊平台</a:t>
            </a:r>
            <a:endParaRPr sz="1600"/>
          </a:p>
        </p:txBody>
      </p:sp>
      <p:sp>
        <p:nvSpPr>
          <p:cNvPr id="167" name="Google Shape;167;p7"/>
          <p:cNvSpPr txBox="1"/>
          <p:nvPr/>
        </p:nvSpPr>
        <p:spPr>
          <a:xfrm>
            <a:off x="4149074" y="4818973"/>
            <a:ext cx="2430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425" tIns="48200" rIns="96425" bIns="482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>
                <a:solidFill>
                  <a:srgbClr val="434343"/>
                </a:solidFill>
              </a:rPr>
              <a:t>用戶友善</a:t>
            </a:r>
            <a:endParaRPr sz="2000" b="1">
              <a:solidFill>
                <a:srgbClr val="434343"/>
              </a:solidFill>
            </a:endParaRPr>
          </a:p>
        </p:txBody>
      </p:sp>
      <p:sp>
        <p:nvSpPr>
          <p:cNvPr id="168" name="Google Shape;168;p7"/>
          <p:cNvSpPr txBox="1"/>
          <p:nvPr/>
        </p:nvSpPr>
        <p:spPr>
          <a:xfrm>
            <a:off x="6651223" y="1997474"/>
            <a:ext cx="28563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5650" tIns="42825" rIns="85650" bIns="428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A5A5A5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讓農產品批發價格透明化，以助用戶做購買的殺價判斷標準 </a:t>
            </a:r>
            <a:endParaRPr sz="1600"/>
          </a:p>
        </p:txBody>
      </p:sp>
      <p:sp>
        <p:nvSpPr>
          <p:cNvPr id="169" name="Google Shape;169;p7"/>
          <p:cNvSpPr txBox="1"/>
          <p:nvPr/>
        </p:nvSpPr>
        <p:spPr>
          <a:xfrm>
            <a:off x="6651223" y="1532330"/>
            <a:ext cx="2430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425" tIns="48200" rIns="96425" bIns="482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>
                <a:solidFill>
                  <a:srgbClr val="434343"/>
                </a:solidFill>
              </a:rPr>
              <a:t>價格透明化</a:t>
            </a:r>
            <a:endParaRPr sz="2000" b="1">
              <a:solidFill>
                <a:srgbClr val="434343"/>
              </a:solidFill>
            </a:endParaRPr>
          </a:p>
        </p:txBody>
      </p:sp>
      <p:sp>
        <p:nvSpPr>
          <p:cNvPr id="170" name="Google Shape;170;p7"/>
          <p:cNvSpPr txBox="1"/>
          <p:nvPr/>
        </p:nvSpPr>
        <p:spPr>
          <a:xfrm>
            <a:off x="9241391" y="5326543"/>
            <a:ext cx="28563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5650" tIns="42825" rIns="85650" bIns="428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A5A5A5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藉由實作資料分析技術與建置AI農業預測模型，降低過產歉收衍生之社會成本</a:t>
            </a:r>
            <a:endParaRPr sz="1600"/>
          </a:p>
        </p:txBody>
      </p:sp>
      <p:sp>
        <p:nvSpPr>
          <p:cNvPr id="171" name="Google Shape;171;p7"/>
          <p:cNvSpPr txBox="1"/>
          <p:nvPr/>
        </p:nvSpPr>
        <p:spPr>
          <a:xfrm>
            <a:off x="9241391" y="4861399"/>
            <a:ext cx="2430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425" tIns="48200" rIns="96425" bIns="482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>
                <a:solidFill>
                  <a:srgbClr val="434343"/>
                </a:solidFill>
              </a:rPr>
              <a:t>友善社會</a:t>
            </a:r>
            <a:endParaRPr sz="2000" b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8"/>
          <p:cNvPicPr preferRelativeResize="0"/>
          <p:nvPr/>
        </p:nvPicPr>
        <p:blipFill rotWithShape="1">
          <a:blip r:embed="rId3">
            <a:alphaModFix amt="90000"/>
          </a:blip>
          <a:srcRect l="2907" r="7358" b="1613"/>
          <a:stretch/>
        </p:blipFill>
        <p:spPr>
          <a:xfrm>
            <a:off x="1348862" y="-17975"/>
            <a:ext cx="11658614" cy="723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8"/>
          <p:cNvSpPr/>
          <p:nvPr/>
        </p:nvSpPr>
        <p:spPr>
          <a:xfrm flipH="1">
            <a:off x="353" y="200"/>
            <a:ext cx="4495553" cy="7232253"/>
          </a:xfrm>
          <a:custGeom>
            <a:avLst/>
            <a:gdLst/>
            <a:ahLst/>
            <a:cxnLst/>
            <a:rect l="l" t="t" r="r" b="b"/>
            <a:pathLst>
              <a:path w="2330" h="3224" extrusionOk="0">
                <a:moveTo>
                  <a:pt x="354" y="0"/>
                </a:moveTo>
                <a:lnTo>
                  <a:pt x="2330" y="0"/>
                </a:lnTo>
                <a:lnTo>
                  <a:pt x="2330" y="3224"/>
                </a:lnTo>
                <a:lnTo>
                  <a:pt x="366" y="3224"/>
                </a:lnTo>
                <a:lnTo>
                  <a:pt x="292" y="3058"/>
                </a:lnTo>
                <a:lnTo>
                  <a:pt x="226" y="2886"/>
                </a:lnTo>
                <a:lnTo>
                  <a:pt x="166" y="2713"/>
                </a:lnTo>
                <a:lnTo>
                  <a:pt x="117" y="2534"/>
                </a:lnTo>
                <a:lnTo>
                  <a:pt x="75" y="2354"/>
                </a:lnTo>
                <a:lnTo>
                  <a:pt x="42" y="2168"/>
                </a:lnTo>
                <a:lnTo>
                  <a:pt x="19" y="1981"/>
                </a:lnTo>
                <a:lnTo>
                  <a:pt x="5" y="1792"/>
                </a:lnTo>
                <a:lnTo>
                  <a:pt x="0" y="1599"/>
                </a:lnTo>
                <a:lnTo>
                  <a:pt x="5" y="1410"/>
                </a:lnTo>
                <a:lnTo>
                  <a:pt x="19" y="1223"/>
                </a:lnTo>
                <a:lnTo>
                  <a:pt x="42" y="1039"/>
                </a:lnTo>
                <a:lnTo>
                  <a:pt x="73" y="857"/>
                </a:lnTo>
                <a:lnTo>
                  <a:pt x="112" y="679"/>
                </a:lnTo>
                <a:lnTo>
                  <a:pt x="161" y="504"/>
                </a:lnTo>
                <a:lnTo>
                  <a:pt x="217" y="332"/>
                </a:lnTo>
                <a:lnTo>
                  <a:pt x="282" y="162"/>
                </a:lnTo>
                <a:lnTo>
                  <a:pt x="354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8"/>
          <p:cNvSpPr/>
          <p:nvPr/>
        </p:nvSpPr>
        <p:spPr>
          <a:xfrm flipH="1">
            <a:off x="3175708" y="200"/>
            <a:ext cx="1716545" cy="7232253"/>
          </a:xfrm>
          <a:custGeom>
            <a:avLst/>
            <a:gdLst/>
            <a:ahLst/>
            <a:cxnLst/>
            <a:rect l="l" t="t" r="r" b="b"/>
            <a:pathLst>
              <a:path w="769" h="3224" extrusionOk="0">
                <a:moveTo>
                  <a:pt x="439" y="0"/>
                </a:moveTo>
                <a:lnTo>
                  <a:pt x="769" y="0"/>
                </a:lnTo>
                <a:lnTo>
                  <a:pt x="679" y="157"/>
                </a:lnTo>
                <a:lnTo>
                  <a:pt x="599" y="318"/>
                </a:lnTo>
                <a:lnTo>
                  <a:pt x="525" y="484"/>
                </a:lnTo>
                <a:lnTo>
                  <a:pt x="459" y="654"/>
                </a:lnTo>
                <a:lnTo>
                  <a:pt x="401" y="828"/>
                </a:lnTo>
                <a:lnTo>
                  <a:pt x="352" y="1006"/>
                </a:lnTo>
                <a:lnTo>
                  <a:pt x="310" y="1186"/>
                </a:lnTo>
                <a:lnTo>
                  <a:pt x="278" y="1370"/>
                </a:lnTo>
                <a:lnTo>
                  <a:pt x="254" y="1556"/>
                </a:lnTo>
                <a:lnTo>
                  <a:pt x="240" y="1747"/>
                </a:lnTo>
                <a:lnTo>
                  <a:pt x="236" y="1937"/>
                </a:lnTo>
                <a:lnTo>
                  <a:pt x="240" y="2130"/>
                </a:lnTo>
                <a:lnTo>
                  <a:pt x="256" y="2319"/>
                </a:lnTo>
                <a:lnTo>
                  <a:pt x="278" y="2506"/>
                </a:lnTo>
                <a:lnTo>
                  <a:pt x="312" y="2690"/>
                </a:lnTo>
                <a:lnTo>
                  <a:pt x="354" y="2872"/>
                </a:lnTo>
                <a:lnTo>
                  <a:pt x="403" y="3049"/>
                </a:lnTo>
                <a:lnTo>
                  <a:pt x="460" y="3224"/>
                </a:lnTo>
                <a:lnTo>
                  <a:pt x="429" y="3224"/>
                </a:lnTo>
                <a:lnTo>
                  <a:pt x="350" y="3080"/>
                </a:lnTo>
                <a:lnTo>
                  <a:pt x="280" y="2932"/>
                </a:lnTo>
                <a:lnTo>
                  <a:pt x="215" y="2779"/>
                </a:lnTo>
                <a:lnTo>
                  <a:pt x="159" y="2624"/>
                </a:lnTo>
                <a:lnTo>
                  <a:pt x="112" y="2463"/>
                </a:lnTo>
                <a:lnTo>
                  <a:pt x="72" y="2300"/>
                </a:lnTo>
                <a:lnTo>
                  <a:pt x="40" y="2135"/>
                </a:lnTo>
                <a:lnTo>
                  <a:pt x="17" y="1965"/>
                </a:lnTo>
                <a:lnTo>
                  <a:pt x="3" y="1794"/>
                </a:lnTo>
                <a:lnTo>
                  <a:pt x="0" y="1621"/>
                </a:lnTo>
                <a:lnTo>
                  <a:pt x="3" y="1444"/>
                </a:lnTo>
                <a:lnTo>
                  <a:pt x="17" y="1270"/>
                </a:lnTo>
                <a:lnTo>
                  <a:pt x="42" y="1099"/>
                </a:lnTo>
                <a:lnTo>
                  <a:pt x="73" y="933"/>
                </a:lnTo>
                <a:lnTo>
                  <a:pt x="114" y="766"/>
                </a:lnTo>
                <a:lnTo>
                  <a:pt x="163" y="605"/>
                </a:lnTo>
                <a:lnTo>
                  <a:pt x="221" y="448"/>
                </a:lnTo>
                <a:lnTo>
                  <a:pt x="285" y="294"/>
                </a:lnTo>
                <a:lnTo>
                  <a:pt x="359" y="145"/>
                </a:lnTo>
                <a:lnTo>
                  <a:pt x="439" y="0"/>
                </a:lnTo>
                <a:close/>
              </a:path>
            </a:pathLst>
          </a:custGeom>
          <a:solidFill>
            <a:srgbClr val="BF9000"/>
          </a:solid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8"/>
          <p:cNvSpPr/>
          <p:nvPr/>
        </p:nvSpPr>
        <p:spPr>
          <a:xfrm flipH="1">
            <a:off x="3702502" y="200"/>
            <a:ext cx="1247787" cy="7232253"/>
          </a:xfrm>
          <a:custGeom>
            <a:avLst/>
            <a:gdLst/>
            <a:ahLst/>
            <a:cxnLst/>
            <a:rect l="l" t="t" r="r" b="b"/>
            <a:pathLst>
              <a:path w="559" h="3224" extrusionOk="0">
                <a:moveTo>
                  <a:pt x="533" y="0"/>
                </a:moveTo>
                <a:lnTo>
                  <a:pt x="547" y="0"/>
                </a:lnTo>
                <a:lnTo>
                  <a:pt x="475" y="162"/>
                </a:lnTo>
                <a:lnTo>
                  <a:pt x="410" y="332"/>
                </a:lnTo>
                <a:lnTo>
                  <a:pt x="354" y="504"/>
                </a:lnTo>
                <a:lnTo>
                  <a:pt x="305" y="679"/>
                </a:lnTo>
                <a:lnTo>
                  <a:pt x="266" y="857"/>
                </a:lnTo>
                <a:lnTo>
                  <a:pt x="235" y="1039"/>
                </a:lnTo>
                <a:lnTo>
                  <a:pt x="212" y="1223"/>
                </a:lnTo>
                <a:lnTo>
                  <a:pt x="198" y="1410"/>
                </a:lnTo>
                <a:lnTo>
                  <a:pt x="193" y="1599"/>
                </a:lnTo>
                <a:lnTo>
                  <a:pt x="198" y="1792"/>
                </a:lnTo>
                <a:lnTo>
                  <a:pt x="212" y="1981"/>
                </a:lnTo>
                <a:lnTo>
                  <a:pt x="235" y="2168"/>
                </a:lnTo>
                <a:lnTo>
                  <a:pt x="268" y="2354"/>
                </a:lnTo>
                <a:lnTo>
                  <a:pt x="310" y="2534"/>
                </a:lnTo>
                <a:lnTo>
                  <a:pt x="359" y="2713"/>
                </a:lnTo>
                <a:lnTo>
                  <a:pt x="419" y="2886"/>
                </a:lnTo>
                <a:lnTo>
                  <a:pt x="485" y="3058"/>
                </a:lnTo>
                <a:lnTo>
                  <a:pt x="559" y="3224"/>
                </a:lnTo>
                <a:lnTo>
                  <a:pt x="224" y="3224"/>
                </a:lnTo>
                <a:lnTo>
                  <a:pt x="167" y="3049"/>
                </a:lnTo>
                <a:lnTo>
                  <a:pt x="118" y="2872"/>
                </a:lnTo>
                <a:lnTo>
                  <a:pt x="76" y="2690"/>
                </a:lnTo>
                <a:lnTo>
                  <a:pt x="42" y="2506"/>
                </a:lnTo>
                <a:lnTo>
                  <a:pt x="20" y="2319"/>
                </a:lnTo>
                <a:lnTo>
                  <a:pt x="4" y="2130"/>
                </a:lnTo>
                <a:lnTo>
                  <a:pt x="0" y="1937"/>
                </a:lnTo>
                <a:lnTo>
                  <a:pt x="4" y="1747"/>
                </a:lnTo>
                <a:lnTo>
                  <a:pt x="18" y="1556"/>
                </a:lnTo>
                <a:lnTo>
                  <a:pt x="42" y="1370"/>
                </a:lnTo>
                <a:lnTo>
                  <a:pt x="74" y="1186"/>
                </a:lnTo>
                <a:lnTo>
                  <a:pt x="116" y="1006"/>
                </a:lnTo>
                <a:lnTo>
                  <a:pt x="165" y="828"/>
                </a:lnTo>
                <a:lnTo>
                  <a:pt x="223" y="654"/>
                </a:lnTo>
                <a:lnTo>
                  <a:pt x="289" y="484"/>
                </a:lnTo>
                <a:lnTo>
                  <a:pt x="363" y="318"/>
                </a:lnTo>
                <a:lnTo>
                  <a:pt x="443" y="157"/>
                </a:lnTo>
                <a:lnTo>
                  <a:pt x="5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1016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8"/>
          <p:cNvSpPr txBox="1"/>
          <p:nvPr/>
        </p:nvSpPr>
        <p:spPr>
          <a:xfrm>
            <a:off x="7166248" y="2551706"/>
            <a:ext cx="43203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100">
                <a:solidFill>
                  <a:srgbClr val="FF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情境與解決方案</a:t>
            </a:r>
            <a:endParaRPr sz="1500">
              <a:solidFill>
                <a:srgbClr val="FF0000"/>
              </a:solidFill>
            </a:endParaRPr>
          </a:p>
        </p:txBody>
      </p:sp>
      <p:sp>
        <p:nvSpPr>
          <p:cNvPr id="182" name="Google Shape;182;p8"/>
          <p:cNvSpPr/>
          <p:nvPr/>
        </p:nvSpPr>
        <p:spPr>
          <a:xfrm>
            <a:off x="1227660" y="2371193"/>
            <a:ext cx="2963463" cy="3154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899"/>
              <a:buFont typeface="Arial"/>
              <a:buNone/>
            </a:pPr>
            <a:r>
              <a:rPr lang="zh-TW" sz="19899" cap="none">
                <a:solidFill>
                  <a:srgbClr val="FF9900"/>
                </a:solidFill>
                <a:latin typeface="Impact"/>
                <a:ea typeface="Impact"/>
                <a:cs typeface="Impact"/>
                <a:sym typeface="Impact"/>
              </a:rPr>
              <a:t>03</a:t>
            </a:r>
            <a:endParaRPr sz="19899" cap="none">
              <a:solidFill>
                <a:srgbClr val="FF99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3" name="Google Shape;183;p8"/>
          <p:cNvSpPr txBox="1"/>
          <p:nvPr/>
        </p:nvSpPr>
        <p:spPr>
          <a:xfrm>
            <a:off x="5708757" y="3563283"/>
            <a:ext cx="4765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41" marR="0" lvl="1" indent="-171441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</a:pPr>
            <a:r>
              <a:rPr lang="zh-TW" sz="2000" b="1" i="0" u="none" strike="noStrike" cap="none">
                <a:solidFill>
                  <a:srgbClr val="0070C0"/>
                </a:solidFill>
              </a:rPr>
              <a:t>解決方案 –如何規劃? </a:t>
            </a:r>
            <a:endParaRPr sz="2000" b="1" i="0" u="none" strike="noStrike" cap="none">
              <a:solidFill>
                <a:srgbClr val="0070C0"/>
              </a:solidFill>
            </a:endParaRPr>
          </a:p>
        </p:txBody>
      </p:sp>
      <p:sp>
        <p:nvSpPr>
          <p:cNvPr id="184" name="Google Shape;184;p8"/>
          <p:cNvSpPr txBox="1"/>
          <p:nvPr/>
        </p:nvSpPr>
        <p:spPr>
          <a:xfrm>
            <a:off x="5716850" y="3994800"/>
            <a:ext cx="2330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41" marR="0" lvl="1" indent="-171441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</a:pPr>
            <a:r>
              <a:rPr lang="zh-TW" sz="2000" b="1" i="0" u="none" strike="noStrike" cap="none">
                <a:solidFill>
                  <a:srgbClr val="0070C0"/>
                </a:solidFill>
              </a:rPr>
              <a:t>技術盤點與評估 </a:t>
            </a:r>
            <a:endParaRPr sz="2000" b="1" i="0" u="none" strike="noStrike" cap="none">
              <a:solidFill>
                <a:srgbClr val="0070C0"/>
              </a:solidFill>
            </a:endParaRPr>
          </a:p>
        </p:txBody>
      </p:sp>
      <p:sp>
        <p:nvSpPr>
          <p:cNvPr id="185" name="Google Shape;185;p8"/>
          <p:cNvSpPr txBox="1"/>
          <p:nvPr/>
        </p:nvSpPr>
        <p:spPr>
          <a:xfrm>
            <a:off x="8508860" y="4271157"/>
            <a:ext cx="460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41" marR="0" lvl="1" indent="-171441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</a:pPr>
            <a:r>
              <a:rPr lang="zh-TW" sz="2000" b="1" i="0" u="none" strike="noStrike" cap="none">
                <a:solidFill>
                  <a:srgbClr val="0070C0"/>
                </a:solidFill>
              </a:rPr>
              <a:t>風險因應規劃</a:t>
            </a:r>
            <a:endParaRPr sz="2000" b="1" i="0" u="none" strike="noStrike" cap="none">
              <a:solidFill>
                <a:srgbClr val="0070C0"/>
              </a:solidFill>
            </a:endParaRPr>
          </a:p>
        </p:txBody>
      </p:sp>
      <p:sp>
        <p:nvSpPr>
          <p:cNvPr id="186" name="Google Shape;186;p8"/>
          <p:cNvSpPr txBox="1"/>
          <p:nvPr/>
        </p:nvSpPr>
        <p:spPr>
          <a:xfrm>
            <a:off x="8536250" y="3816980"/>
            <a:ext cx="460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41" marR="0" lvl="1" indent="-171441" algn="l" rtl="0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Char char="•"/>
            </a:pPr>
            <a:r>
              <a:rPr lang="zh-TW" sz="2000" b="1" i="0" u="none" strike="noStrike" cap="none">
                <a:solidFill>
                  <a:srgbClr val="0070C0"/>
                </a:solidFill>
              </a:rPr>
              <a:t>關鍵路徑與評估</a:t>
            </a:r>
            <a:endParaRPr sz="2000" b="1" i="0" u="none" strike="noStrike" cap="none">
              <a:solidFill>
                <a:srgbClr val="0070C0"/>
              </a:solidFill>
            </a:endParaRPr>
          </a:p>
        </p:txBody>
      </p:sp>
      <p:sp>
        <p:nvSpPr>
          <p:cNvPr id="187" name="Google Shape;187;p8"/>
          <p:cNvSpPr txBox="1"/>
          <p:nvPr/>
        </p:nvSpPr>
        <p:spPr>
          <a:xfrm>
            <a:off x="5639511" y="4725334"/>
            <a:ext cx="460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41" marR="0" lvl="1" indent="-171441" algn="l" rtl="0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2000"/>
              <a:buChar char="•"/>
            </a:pPr>
            <a:r>
              <a:rPr lang="zh-TW" sz="2000" b="1" i="0" u="none" strike="noStrike" cap="none">
                <a:solidFill>
                  <a:srgbClr val="00FFFF"/>
                </a:solidFill>
              </a:rPr>
              <a:t>期程 – milestone? Check point?</a:t>
            </a:r>
            <a:endParaRPr sz="2000" b="1" i="0" u="none" strike="noStrike" cap="none"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"/>
          <p:cNvSpPr/>
          <p:nvPr/>
        </p:nvSpPr>
        <p:spPr>
          <a:xfrm>
            <a:off x="0" y="5177749"/>
            <a:ext cx="12858750" cy="20549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9"/>
          <p:cNvSpPr txBox="1"/>
          <p:nvPr/>
        </p:nvSpPr>
        <p:spPr>
          <a:xfrm>
            <a:off x="828393" y="272342"/>
            <a:ext cx="3512750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解決方案 –如何規劃? </a:t>
            </a:r>
            <a:endParaRPr/>
          </a:p>
        </p:txBody>
      </p:sp>
      <p:pic>
        <p:nvPicPr>
          <p:cNvPr id="195" name="Google Shape;19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8695" y="873883"/>
            <a:ext cx="12192000" cy="6357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"/>
          <p:cNvSpPr/>
          <p:nvPr/>
        </p:nvSpPr>
        <p:spPr>
          <a:xfrm>
            <a:off x="0" y="5177749"/>
            <a:ext cx="12858750" cy="20549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0"/>
          <p:cNvSpPr txBox="1"/>
          <p:nvPr/>
        </p:nvSpPr>
        <p:spPr>
          <a:xfrm>
            <a:off x="828401" y="272350"/>
            <a:ext cx="37872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解決方案 –如何規劃? </a:t>
            </a:r>
            <a:endParaRPr/>
          </a:p>
        </p:txBody>
      </p:sp>
      <p:pic>
        <p:nvPicPr>
          <p:cNvPr id="203" name="Google Shape;203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2560" y="830417"/>
            <a:ext cx="11405447" cy="6402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"/>
          <p:cNvSpPr/>
          <p:nvPr/>
        </p:nvSpPr>
        <p:spPr>
          <a:xfrm>
            <a:off x="0" y="5177749"/>
            <a:ext cx="12858750" cy="20549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lang="zh-TW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資料取得方面，需要大量爬蟲，預留時間以備資料之不足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lang="zh-TW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專案核心為預測模組，開發期程拉得較長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828393" y="272342"/>
            <a:ext cx="3656766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解決方案 –如何規劃? </a:t>
            </a:r>
            <a:endParaRPr/>
          </a:p>
        </p:txBody>
      </p:sp>
      <p:graphicFrame>
        <p:nvGraphicFramePr>
          <p:cNvPr id="211" name="Google Shape;211;p11"/>
          <p:cNvGraphicFramePr/>
          <p:nvPr/>
        </p:nvGraphicFramePr>
        <p:xfrm>
          <a:off x="361875" y="2019300"/>
          <a:ext cx="11468250" cy="2616712"/>
        </p:xfrm>
        <a:graphic>
          <a:graphicData uri="http://schemas.openxmlformats.org/drawingml/2006/table">
            <a:tbl>
              <a:tblPr>
                <a:noFill/>
                <a:tableStyleId>{1D8EB2EB-8FF7-49B6-BED3-93CD4F2A8D2F}</a:tableStyleId>
              </a:tblPr>
              <a:tblGrid>
                <a:gridCol w="1274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4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4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4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4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4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742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742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2742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月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六月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七月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八月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週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1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2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3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4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5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6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7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8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資料取得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模型訓練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 dirty="0"/>
                        <a:t>系統開發</a:t>
                      </a:r>
                      <a:endParaRPr sz="1800" u="none" strike="noStrike" cap="none" dirty="0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部署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簡報製作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zh-TW" sz="1800" u="none" strike="noStrike" cap="none"/>
                        <a:t>專題報告</a:t>
                      </a: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/>
                    </a:p>
                  </a:txBody>
                  <a:tcPr marL="28575" marR="28575" marT="19050" marB="19050" anchor="b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 u="none" strike="noStrike" cap="none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2"/>
          <p:cNvSpPr/>
          <p:nvPr/>
        </p:nvSpPr>
        <p:spPr>
          <a:xfrm>
            <a:off x="6442075" y="3619029"/>
            <a:ext cx="5616575" cy="266429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2"/>
          <p:cNvSpPr/>
          <p:nvPr/>
        </p:nvSpPr>
        <p:spPr>
          <a:xfrm>
            <a:off x="6429375" y="4747557"/>
            <a:ext cx="991978" cy="3895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2"/>
          <p:cNvSpPr txBox="1"/>
          <p:nvPr/>
        </p:nvSpPr>
        <p:spPr>
          <a:xfrm>
            <a:off x="5637287" y="4767130"/>
            <a:ext cx="18594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資料取</a:t>
            </a:r>
            <a:r>
              <a:rPr lang="zh-TW" sz="1800">
                <a:solidFill>
                  <a:srgbClr val="FEFEFE"/>
                </a:solidFill>
                <a:latin typeface="Arial"/>
                <a:ea typeface="Arial"/>
                <a:cs typeface="Arial"/>
                <a:sym typeface="Arial"/>
              </a:rPr>
              <a:t>得風險</a:t>
            </a:r>
            <a:endParaRPr sz="1800">
              <a:solidFill>
                <a:srgbClr val="FEFEF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2"/>
          <p:cNvSpPr/>
          <p:nvPr/>
        </p:nvSpPr>
        <p:spPr>
          <a:xfrm>
            <a:off x="812800" y="952029"/>
            <a:ext cx="5616575" cy="2664296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12"/>
          <p:cNvSpPr/>
          <p:nvPr/>
        </p:nvSpPr>
        <p:spPr>
          <a:xfrm>
            <a:off x="5375131" y="2104157"/>
            <a:ext cx="1054244" cy="3895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2"/>
          <p:cNvSpPr txBox="1"/>
          <p:nvPr/>
        </p:nvSpPr>
        <p:spPr>
          <a:xfrm>
            <a:off x="5565279" y="2102834"/>
            <a:ext cx="19287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功能/技</a:t>
            </a:r>
            <a:r>
              <a:rPr lang="zh-TW" sz="18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術 與風險</a:t>
            </a:r>
            <a:endParaRPr sz="18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2"/>
          <p:cNvSpPr txBox="1"/>
          <p:nvPr/>
        </p:nvSpPr>
        <p:spPr>
          <a:xfrm>
            <a:off x="6429375" y="2555025"/>
            <a:ext cx="59616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600"/>
              <a:buFont typeface="Calibri"/>
              <a:buAutoNum type="arabicPeriod"/>
            </a:pPr>
            <a:r>
              <a:rPr lang="zh-TW" sz="1600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技術：爬蟲, 機器學習, LineChatbot, GCP, 影像辨識</a:t>
            </a:r>
            <a:endParaRPr sz="1600" dirty="0"/>
          </a:p>
          <a:p>
            <a:pPr marL="2286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600"/>
              <a:buFont typeface="Calibri"/>
              <a:buAutoNum type="arabicPeriod"/>
            </a:pPr>
            <a:r>
              <a:rPr lang="zh-TW" sz="1600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延伸技術：網頁, APP</a:t>
            </a:r>
            <a:endParaRPr sz="1600" dirty="0"/>
          </a:p>
          <a:p>
            <a:pPr marL="2286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600"/>
              <a:buFont typeface="Calibri"/>
              <a:buAutoNum type="arabicPeriod"/>
            </a:pPr>
            <a:r>
              <a:rPr lang="zh-TW" sz="1600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風險：資料與結果的相關性</a:t>
            </a:r>
            <a:endParaRPr sz="1600" dirty="0"/>
          </a:p>
        </p:txBody>
      </p:sp>
      <p:sp>
        <p:nvSpPr>
          <p:cNvPr id="224" name="Google Shape;224;p12"/>
          <p:cNvSpPr txBox="1"/>
          <p:nvPr/>
        </p:nvSpPr>
        <p:spPr>
          <a:xfrm>
            <a:off x="3112605" y="5207008"/>
            <a:ext cx="3316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-24130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600"/>
              <a:buFont typeface="Calibri"/>
              <a:buAutoNum type="arabicPeriod"/>
            </a:pPr>
            <a:r>
              <a:rPr lang="zh-TW" sz="16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爬蟲需要較多作業時間</a:t>
            </a:r>
            <a:endParaRPr sz="1600"/>
          </a:p>
          <a:p>
            <a:pPr marL="228600" marR="0" lvl="0" indent="-24130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600"/>
              <a:buFont typeface="Calibri"/>
              <a:buAutoNum type="arabicPeriod"/>
            </a:pPr>
            <a:r>
              <a:rPr lang="zh-TW" sz="16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部份資料不齊全</a:t>
            </a:r>
            <a:endParaRPr sz="1600"/>
          </a:p>
        </p:txBody>
      </p:sp>
      <p:sp>
        <p:nvSpPr>
          <p:cNvPr id="225" name="Google Shape;225;p12"/>
          <p:cNvSpPr txBox="1"/>
          <p:nvPr/>
        </p:nvSpPr>
        <p:spPr>
          <a:xfrm>
            <a:off x="828393" y="272342"/>
            <a:ext cx="3440742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技 術 盤 點 與 評 估</a:t>
            </a:r>
            <a:endParaRPr sz="2800" b="0">
              <a:solidFill>
                <a:srgbClr val="595959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1" name="Google Shape;231;p13"/>
          <p:cNvCxnSpPr/>
          <p:nvPr/>
        </p:nvCxnSpPr>
        <p:spPr>
          <a:xfrm>
            <a:off x="6411089" y="1541591"/>
            <a:ext cx="0" cy="4953997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32" name="Google Shape;232;p13"/>
          <p:cNvGrpSpPr/>
          <p:nvPr/>
        </p:nvGrpSpPr>
        <p:grpSpPr>
          <a:xfrm>
            <a:off x="6308693" y="1878743"/>
            <a:ext cx="980079" cy="204795"/>
            <a:chOff x="5964215" y="1531583"/>
            <a:chExt cx="1070233" cy="223633"/>
          </a:xfrm>
        </p:grpSpPr>
        <p:sp>
          <p:nvSpPr>
            <p:cNvPr id="233" name="Google Shape;233;p13"/>
            <p:cNvSpPr/>
            <p:nvPr/>
          </p:nvSpPr>
          <p:spPr>
            <a:xfrm>
              <a:off x="5964215" y="1531583"/>
              <a:ext cx="223633" cy="223633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34" name="Google Shape;234;p13"/>
            <p:cNvCxnSpPr>
              <a:stCxn id="233" idx="6"/>
            </p:cNvCxnSpPr>
            <p:nvPr/>
          </p:nvCxnSpPr>
          <p:spPr>
            <a:xfrm>
              <a:off x="6187848" y="1643400"/>
              <a:ext cx="846600" cy="0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lgDash"/>
              <a:miter lim="800000"/>
              <a:headEnd type="none" w="sm" len="sm"/>
              <a:tailEnd type="oval" w="lg" len="lg"/>
            </a:ln>
          </p:spPr>
        </p:cxnSp>
      </p:grpSp>
      <p:grpSp>
        <p:nvGrpSpPr>
          <p:cNvPr id="235" name="Google Shape;235;p13"/>
          <p:cNvGrpSpPr/>
          <p:nvPr/>
        </p:nvGrpSpPr>
        <p:grpSpPr>
          <a:xfrm>
            <a:off x="6308691" y="4863039"/>
            <a:ext cx="981820" cy="204795"/>
            <a:chOff x="5964215" y="4790393"/>
            <a:chExt cx="1072134" cy="223633"/>
          </a:xfrm>
        </p:grpSpPr>
        <p:sp>
          <p:nvSpPr>
            <p:cNvPr id="236" name="Google Shape;236;p13"/>
            <p:cNvSpPr/>
            <p:nvPr/>
          </p:nvSpPr>
          <p:spPr>
            <a:xfrm>
              <a:off x="5964215" y="4790393"/>
              <a:ext cx="223633" cy="223633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37" name="Google Shape;237;p13"/>
            <p:cNvCxnSpPr/>
            <p:nvPr/>
          </p:nvCxnSpPr>
          <p:spPr>
            <a:xfrm rot="10800000" flipH="1">
              <a:off x="6189738" y="4902208"/>
              <a:ext cx="846611" cy="1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lgDash"/>
              <a:miter lim="800000"/>
              <a:headEnd type="none" w="sm" len="sm"/>
              <a:tailEnd type="oval" w="lg" len="lg"/>
            </a:ln>
          </p:spPr>
        </p:cxnSp>
      </p:grpSp>
      <p:grpSp>
        <p:nvGrpSpPr>
          <p:cNvPr id="238" name="Google Shape;238;p13"/>
          <p:cNvGrpSpPr/>
          <p:nvPr/>
        </p:nvGrpSpPr>
        <p:grpSpPr>
          <a:xfrm>
            <a:off x="6308691" y="3253940"/>
            <a:ext cx="981820" cy="204795"/>
            <a:chOff x="5964215" y="3033279"/>
            <a:chExt cx="1072134" cy="223633"/>
          </a:xfrm>
        </p:grpSpPr>
        <p:sp>
          <p:nvSpPr>
            <p:cNvPr id="239" name="Google Shape;239;p13"/>
            <p:cNvSpPr/>
            <p:nvPr/>
          </p:nvSpPr>
          <p:spPr>
            <a:xfrm>
              <a:off x="5964215" y="3033279"/>
              <a:ext cx="223633" cy="223633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0" name="Google Shape;240;p13"/>
            <p:cNvCxnSpPr/>
            <p:nvPr/>
          </p:nvCxnSpPr>
          <p:spPr>
            <a:xfrm rot="10800000" flipH="1">
              <a:off x="6189738" y="3145093"/>
              <a:ext cx="846611" cy="1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lgDash"/>
              <a:miter lim="800000"/>
              <a:headEnd type="none" w="sm" len="sm"/>
              <a:tailEnd type="oval" w="lg" len="lg"/>
            </a:ln>
          </p:spPr>
        </p:cxnSp>
      </p:grpSp>
      <p:sp>
        <p:nvSpPr>
          <p:cNvPr id="241" name="Google Shape;241;p13"/>
          <p:cNvSpPr txBox="1"/>
          <p:nvPr/>
        </p:nvSpPr>
        <p:spPr>
          <a:xfrm>
            <a:off x="7500847" y="1818014"/>
            <a:ext cx="413896" cy="360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endParaRPr sz="16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3"/>
          <p:cNvSpPr txBox="1"/>
          <p:nvPr/>
        </p:nvSpPr>
        <p:spPr>
          <a:xfrm>
            <a:off x="7500846" y="3192863"/>
            <a:ext cx="413896" cy="360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endParaRPr sz="16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3"/>
          <p:cNvSpPr txBox="1"/>
          <p:nvPr/>
        </p:nvSpPr>
        <p:spPr>
          <a:xfrm>
            <a:off x="7500846" y="4812731"/>
            <a:ext cx="413896" cy="360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endParaRPr sz="160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3"/>
          <p:cNvSpPr/>
          <p:nvPr/>
        </p:nvSpPr>
        <p:spPr>
          <a:xfrm>
            <a:off x="1252497" y="1982676"/>
            <a:ext cx="4387200" cy="15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None/>
            </a:pPr>
            <a:r>
              <a:rPr lang="zh-TW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 蔬果預測準確率 model 技術抉擇</a:t>
            </a:r>
            <a:endParaRPr sz="20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None/>
            </a:pPr>
            <a:r>
              <a:rPr lang="zh-TW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 GCP 虛擬主機應用尚未確認</a:t>
            </a:r>
            <a:endParaRPr sz="20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 如需建立 網頁/APP, 相關建立技術</a:t>
            </a:r>
            <a:br>
              <a:rPr lang="zh-TW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000">
                <a:solidFill>
                  <a:schemeClr val="dk1"/>
                </a:solidFill>
              </a:rPr>
              <a:t>    </a:t>
            </a:r>
            <a:r>
              <a:rPr lang="zh-TW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仍須研究(2-4week)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3"/>
          <p:cNvSpPr/>
          <p:nvPr/>
        </p:nvSpPr>
        <p:spPr>
          <a:xfrm>
            <a:off x="1802805" y="5068036"/>
            <a:ext cx="4532100" cy="16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跨領域協同為主，避免人員僅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專注特定領域, 各個組員了解目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前進度, 避免工作項目卡關問題</a:t>
            </a:r>
            <a:endParaRPr sz="2000" dirty="0">
              <a:solidFill>
                <a:schemeClr val="dk1"/>
              </a:solidFill>
            </a:endParaRPr>
          </a:p>
        </p:txBody>
      </p:sp>
      <p:sp>
        <p:nvSpPr>
          <p:cNvPr id="246" name="Google Shape;246;p13"/>
          <p:cNvSpPr txBox="1"/>
          <p:nvPr/>
        </p:nvSpPr>
        <p:spPr>
          <a:xfrm>
            <a:off x="7424659" y="3599001"/>
            <a:ext cx="4660503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None/>
            </a:pP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 農業 API, 中央氣象局 open data 失效</a:t>
            </a:r>
            <a:endParaRPr lang="en-US" altLang="zh-TW"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None/>
            </a:pPr>
            <a:r>
              <a:rPr lang="en-US" altLang="zh-TW" sz="2000" dirty="0">
                <a:solidFill>
                  <a:schemeClr val="dk1"/>
                </a:solidFill>
              </a:rPr>
              <a:t> </a:t>
            </a: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zh-TW" sz="2000" dirty="0">
                <a:solidFill>
                  <a:schemeClr val="dk1"/>
                </a:solidFill>
              </a:rPr>
              <a:t>  </a:t>
            </a: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(low risk),</a:t>
            </a:r>
            <a:r>
              <a:rPr lang="zh-TW" sz="2000" dirty="0">
                <a:solidFill>
                  <a:schemeClr val="dk1"/>
                </a:solidFill>
              </a:rPr>
              <a:t> </a:t>
            </a: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選擇 SQL儲存資料避免</a:t>
            </a:r>
            <a:endParaRPr lang="en-US" altLang="zh-TW"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None/>
            </a:pPr>
            <a:r>
              <a:rPr lang="en-US" alt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open data 暫時失聯</a:t>
            </a:r>
            <a:endParaRPr sz="2000" dirty="0">
              <a:solidFill>
                <a:schemeClr val="dk1"/>
              </a:solidFill>
            </a:endParaRPr>
          </a:p>
        </p:txBody>
      </p:sp>
      <p:grpSp>
        <p:nvGrpSpPr>
          <p:cNvPr id="247" name="Google Shape;247;p13"/>
          <p:cNvGrpSpPr/>
          <p:nvPr/>
        </p:nvGrpSpPr>
        <p:grpSpPr>
          <a:xfrm>
            <a:off x="5745508" y="2317734"/>
            <a:ext cx="3913037" cy="614384"/>
            <a:chOff x="5349226" y="2010956"/>
            <a:chExt cx="4272984" cy="670899"/>
          </a:xfrm>
        </p:grpSpPr>
        <p:sp>
          <p:nvSpPr>
            <p:cNvPr id="248" name="Google Shape;248;p13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3"/>
            <p:cNvSpPr txBox="1"/>
            <p:nvPr/>
          </p:nvSpPr>
          <p:spPr>
            <a:xfrm>
              <a:off x="5783759" y="2152267"/>
              <a:ext cx="3211800" cy="40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b="1" dirty="0">
                  <a:solidFill>
                    <a:schemeClr val="lt1"/>
                  </a:solidFill>
                </a:rPr>
                <a:t>技術障礙造成之影響</a:t>
              </a:r>
              <a:endParaRPr sz="1800" b="1" dirty="0">
                <a:solidFill>
                  <a:schemeClr val="lt1"/>
                </a:solidFill>
              </a:endParaRPr>
            </a:p>
          </p:txBody>
        </p:sp>
      </p:grpSp>
      <p:grpSp>
        <p:nvGrpSpPr>
          <p:cNvPr id="250" name="Google Shape;250;p13"/>
          <p:cNvGrpSpPr/>
          <p:nvPr/>
        </p:nvGrpSpPr>
        <p:grpSpPr>
          <a:xfrm>
            <a:off x="3200206" y="3815474"/>
            <a:ext cx="3913037" cy="614384"/>
            <a:chOff x="2569789" y="3646467"/>
            <a:chExt cx="4272984" cy="670899"/>
          </a:xfrm>
        </p:grpSpPr>
        <p:sp>
          <p:nvSpPr>
            <p:cNvPr id="251" name="Google Shape;251;p13"/>
            <p:cNvSpPr/>
            <p:nvPr/>
          </p:nvSpPr>
          <p:spPr>
            <a:xfrm>
              <a:off x="2569789" y="3646467"/>
              <a:ext cx="4272984" cy="670899"/>
            </a:xfrm>
            <a:prstGeom prst="chevron">
              <a:avLst>
                <a:gd name="adj" fmla="val 67746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3"/>
            <p:cNvSpPr txBox="1"/>
            <p:nvPr/>
          </p:nvSpPr>
          <p:spPr>
            <a:xfrm>
              <a:off x="3172946" y="3796403"/>
              <a:ext cx="3288600" cy="40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b="1" dirty="0">
                  <a:solidFill>
                    <a:schemeClr val="lt1"/>
                  </a:solidFill>
                </a:rPr>
                <a:t>資料取得的閃失造成的影響:</a:t>
              </a:r>
              <a:endParaRPr sz="1800" b="1" dirty="0"/>
            </a:p>
          </p:txBody>
        </p:sp>
      </p:grpSp>
      <p:grpSp>
        <p:nvGrpSpPr>
          <p:cNvPr id="253" name="Google Shape;253;p13"/>
          <p:cNvGrpSpPr/>
          <p:nvPr/>
        </p:nvGrpSpPr>
        <p:grpSpPr>
          <a:xfrm>
            <a:off x="5745508" y="5389653"/>
            <a:ext cx="3913037" cy="614384"/>
            <a:chOff x="5349226" y="5365450"/>
            <a:chExt cx="4272984" cy="670899"/>
          </a:xfrm>
        </p:grpSpPr>
        <p:sp>
          <p:nvSpPr>
            <p:cNvPr id="254" name="Google Shape;254;p13"/>
            <p:cNvSpPr/>
            <p:nvPr/>
          </p:nvSpPr>
          <p:spPr>
            <a:xfrm rot="10800000">
              <a:off x="5349226" y="5365450"/>
              <a:ext cx="4272984" cy="670899"/>
            </a:xfrm>
            <a:prstGeom prst="chevron">
              <a:avLst>
                <a:gd name="adj" fmla="val 67746"/>
              </a:avLst>
            </a:pr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3"/>
            <p:cNvSpPr txBox="1"/>
            <p:nvPr/>
          </p:nvSpPr>
          <p:spPr>
            <a:xfrm>
              <a:off x="5984897" y="5505947"/>
              <a:ext cx="2601600" cy="4032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800" b="1">
                  <a:solidFill>
                    <a:schemeClr val="lt1"/>
                  </a:solidFill>
                </a:rPr>
                <a:t>人員造成的影響</a:t>
              </a:r>
              <a:endParaRPr sz="1800" b="1" dirty="0">
                <a:solidFill>
                  <a:schemeClr val="lt1"/>
                </a:solidFill>
              </a:endParaRPr>
            </a:p>
          </p:txBody>
        </p:sp>
      </p:grpSp>
      <p:sp>
        <p:nvSpPr>
          <p:cNvPr id="256" name="Google Shape;256;p13"/>
          <p:cNvSpPr txBox="1"/>
          <p:nvPr/>
        </p:nvSpPr>
        <p:spPr>
          <a:xfrm>
            <a:off x="828393" y="272342"/>
            <a:ext cx="3343774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關 鍵 路 徑 與 評 估</a:t>
            </a:r>
            <a:endParaRPr sz="2800" b="0">
              <a:solidFill>
                <a:srgbClr val="595959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4"/>
          <p:cNvSpPr/>
          <p:nvPr/>
        </p:nvSpPr>
        <p:spPr>
          <a:xfrm>
            <a:off x="0" y="952028"/>
            <a:ext cx="6429300" cy="6280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14"/>
          <p:cNvSpPr/>
          <p:nvPr/>
        </p:nvSpPr>
        <p:spPr>
          <a:xfrm>
            <a:off x="7389990" y="907875"/>
            <a:ext cx="387000" cy="38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76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/>
          </a:p>
        </p:txBody>
      </p:sp>
      <p:sp>
        <p:nvSpPr>
          <p:cNvPr id="264" name="Google Shape;264;p14"/>
          <p:cNvSpPr/>
          <p:nvPr/>
        </p:nvSpPr>
        <p:spPr>
          <a:xfrm>
            <a:off x="7389991" y="2597604"/>
            <a:ext cx="387000" cy="38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76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/>
          </a:p>
        </p:txBody>
      </p:sp>
      <p:sp>
        <p:nvSpPr>
          <p:cNvPr id="265" name="Google Shape;265;p14"/>
          <p:cNvSpPr/>
          <p:nvPr/>
        </p:nvSpPr>
        <p:spPr>
          <a:xfrm>
            <a:off x="7389991" y="3847553"/>
            <a:ext cx="387000" cy="387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76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/>
          </a:p>
        </p:txBody>
      </p:sp>
      <p:cxnSp>
        <p:nvCxnSpPr>
          <p:cNvPr id="266" name="Google Shape;266;p14"/>
          <p:cNvCxnSpPr/>
          <p:nvPr/>
        </p:nvCxnSpPr>
        <p:spPr>
          <a:xfrm>
            <a:off x="6429375" y="1096789"/>
            <a:ext cx="9645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oval" w="med" len="med"/>
            <a:tailEnd type="none" w="sm" len="sm"/>
          </a:ln>
        </p:spPr>
      </p:cxnSp>
      <p:cxnSp>
        <p:nvCxnSpPr>
          <p:cNvPr id="267" name="Google Shape;267;p14"/>
          <p:cNvCxnSpPr/>
          <p:nvPr/>
        </p:nvCxnSpPr>
        <p:spPr>
          <a:xfrm>
            <a:off x="6401126" y="2774866"/>
            <a:ext cx="964500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oval" w="med" len="med"/>
            <a:tailEnd type="none" w="sm" len="sm"/>
          </a:ln>
        </p:spPr>
      </p:cxnSp>
      <p:cxnSp>
        <p:nvCxnSpPr>
          <p:cNvPr id="268" name="Google Shape;268;p14"/>
          <p:cNvCxnSpPr/>
          <p:nvPr/>
        </p:nvCxnSpPr>
        <p:spPr>
          <a:xfrm>
            <a:off x="6429375" y="4042284"/>
            <a:ext cx="964500" cy="0"/>
          </a:xfrm>
          <a:prstGeom prst="straightConnector1">
            <a:avLst/>
          </a:prstGeom>
          <a:noFill/>
          <a:ln w="12700" cap="flat" cmpd="sng">
            <a:solidFill>
              <a:schemeClr val="accent3"/>
            </a:solidFill>
            <a:prstDash val="solid"/>
            <a:miter lim="800000"/>
            <a:headEnd type="oval" w="med" len="med"/>
            <a:tailEnd type="none" w="sm" len="sm"/>
          </a:ln>
        </p:spPr>
      </p:cxnSp>
      <p:sp>
        <p:nvSpPr>
          <p:cNvPr id="269" name="Google Shape;269;p14"/>
          <p:cNvSpPr txBox="1"/>
          <p:nvPr/>
        </p:nvSpPr>
        <p:spPr>
          <a:xfrm>
            <a:off x="7809044" y="892207"/>
            <a:ext cx="39561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>
                <a:solidFill>
                  <a:schemeClr val="dk1"/>
                </a:solidFill>
              </a:rPr>
              <a:t>備案專題: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備案(1) : 菜市場人流影像識別</a:t>
            </a:r>
            <a:endParaRPr sz="2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備案(2) : 無人智慧商店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270" name="Google Shape;270;p14"/>
          <p:cNvSpPr txBox="1"/>
          <p:nvPr/>
        </p:nvSpPr>
        <p:spPr>
          <a:xfrm>
            <a:off x="7801369" y="2630351"/>
            <a:ext cx="39561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 dirty="0">
                <a:solidFill>
                  <a:schemeClr val="dk1"/>
                </a:solidFill>
              </a:rPr>
              <a:t>可放棄或可替代的功能/技術:</a:t>
            </a:r>
            <a:endParaRPr sz="2000" b="1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 可放棄選項 : 網頁/APP之架設</a:t>
            </a:r>
            <a:endParaRPr lang="en-US" altLang="zh-TW"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4"/>
          <p:cNvSpPr txBox="1"/>
          <p:nvPr/>
        </p:nvSpPr>
        <p:spPr>
          <a:xfrm>
            <a:off x="7863825" y="3835525"/>
            <a:ext cx="41820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 dirty="0">
                <a:solidFill>
                  <a:schemeClr val="dk1"/>
                </a:solidFill>
              </a:rPr>
              <a:t>可放棄或可替代之資料:</a:t>
            </a:r>
            <a:endParaRPr sz="2000" b="1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Font typeface="Arial"/>
              <a:buNone/>
            </a:pP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 可替代資料 : 蔬果種類限縮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Font typeface="Arial"/>
              <a:buNone/>
            </a:pPr>
            <a:r>
              <a:rPr lang="zh-TW" sz="2000" dirty="0">
                <a:solidFill>
                  <a:schemeClr val="dk1"/>
                </a:solidFill>
              </a:rPr>
              <a:t>    </a:t>
            </a:r>
            <a:r>
              <a:rPr lang="zh-TW" sz="2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範圍 (限以婆媽市面會購買為主)</a:t>
            </a:r>
            <a:endParaRPr sz="20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4"/>
          <p:cNvSpPr txBox="1"/>
          <p:nvPr/>
        </p:nvSpPr>
        <p:spPr>
          <a:xfrm>
            <a:off x="828393" y="272342"/>
            <a:ext cx="2981607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zh-TW" sz="2000" b="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点击添加相关标题文字</a:t>
            </a:r>
            <a:endParaRPr/>
          </a:p>
        </p:txBody>
      </p:sp>
      <p:sp>
        <p:nvSpPr>
          <p:cNvPr id="273" name="Google Shape;273;p14"/>
          <p:cNvSpPr txBox="1"/>
          <p:nvPr/>
        </p:nvSpPr>
        <p:spPr>
          <a:xfrm>
            <a:off x="884238" y="303957"/>
            <a:ext cx="4537025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風 險 因 應 規 劃 – 替代性</a:t>
            </a:r>
            <a:endParaRPr sz="2800" b="0">
              <a:solidFill>
                <a:srgbClr val="595959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4" name="Google Shape;274;p14"/>
          <p:cNvSpPr txBox="1"/>
          <p:nvPr/>
        </p:nvSpPr>
        <p:spPr>
          <a:xfrm>
            <a:off x="7878175" y="5417000"/>
            <a:ext cx="46020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>
                <a:solidFill>
                  <a:schemeClr val="dk1"/>
                </a:solidFill>
              </a:rPr>
              <a:t>可替代的人員:</a:t>
            </a: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Font typeface="Arial"/>
              <a:buNone/>
            </a:pPr>
            <a:r>
              <a:rPr lang="zh-TW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●  無外部可替代人員, 工作均由複</a:t>
            </a:r>
            <a:endParaRPr sz="2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000"/>
              <a:buFont typeface="Arial"/>
              <a:buNone/>
            </a:pPr>
            <a:r>
              <a:rPr lang="zh-TW" sz="2000">
                <a:solidFill>
                  <a:schemeClr val="dk1"/>
                </a:solidFill>
              </a:rPr>
              <a:t>    </a:t>
            </a:r>
            <a:r>
              <a:rPr lang="zh-TW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數成員負責，避免人力調配之意外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</a:pP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4"/>
          <p:cNvSpPr/>
          <p:nvPr/>
        </p:nvSpPr>
        <p:spPr>
          <a:xfrm>
            <a:off x="7393729" y="5386654"/>
            <a:ext cx="387000" cy="38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76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1476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6" name="Google Shape;276;p14"/>
          <p:cNvCxnSpPr/>
          <p:nvPr/>
        </p:nvCxnSpPr>
        <p:spPr>
          <a:xfrm>
            <a:off x="6429375" y="5563916"/>
            <a:ext cx="964500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miter lim="800000"/>
            <a:headEnd type="oval" w="med" len="med"/>
            <a:tailEnd type="none" w="sm" len="sm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5"/>
          <p:cNvSpPr txBox="1"/>
          <p:nvPr/>
        </p:nvSpPr>
        <p:spPr>
          <a:xfrm>
            <a:off x="740743" y="272342"/>
            <a:ext cx="3368734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風 險 因 應 規 劃</a:t>
            </a:r>
            <a:endParaRPr sz="2800" b="0">
              <a:solidFill>
                <a:srgbClr val="595959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aphicFrame>
        <p:nvGraphicFramePr>
          <p:cNvPr id="283" name="Google Shape;283;p15"/>
          <p:cNvGraphicFramePr/>
          <p:nvPr/>
        </p:nvGraphicFramePr>
        <p:xfrm>
          <a:off x="274125" y="991600"/>
          <a:ext cx="10950825" cy="5553925"/>
        </p:xfrm>
        <a:graphic>
          <a:graphicData uri="http://schemas.openxmlformats.org/drawingml/2006/table">
            <a:tbl>
              <a:tblPr>
                <a:noFill/>
                <a:tableStyleId>{1D8EB2EB-8FF7-49B6-BED3-93CD4F2A8D2F}</a:tableStyleId>
              </a:tblPr>
              <a:tblGrid>
                <a:gridCol w="249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74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81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48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0000"/>
                        </a:buClr>
                        <a:buSzPts val="1600"/>
                        <a:buFont typeface="DFKai-SB"/>
                        <a:buNone/>
                      </a:pPr>
                      <a:r>
                        <a:rPr lang="zh-TW" sz="1600" b="1" u="none" strike="noStrike" cap="none">
                          <a:solidFill>
                            <a:srgbClr val="FF0000"/>
                          </a:solidFill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辨識風險</a:t>
                      </a:r>
                      <a:endParaRPr sz="1600" b="1" u="none" strike="noStrike" cap="none">
                        <a:solidFill>
                          <a:srgbClr val="FF0000"/>
                        </a:solidFill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B050"/>
                        </a:buClr>
                        <a:buSzPts val="1600"/>
                        <a:buFont typeface="DFKai-SB"/>
                        <a:buNone/>
                      </a:pPr>
                      <a:r>
                        <a:rPr lang="zh-TW" sz="1600" b="1" u="none" strike="noStrike" cap="none">
                          <a:solidFill>
                            <a:srgbClr val="00B050"/>
                          </a:solidFill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回應策略</a:t>
                      </a:r>
                      <a:endParaRPr sz="1600" b="1" u="none" strike="noStrike" cap="none">
                        <a:solidFill>
                          <a:srgbClr val="00B050"/>
                        </a:solidFill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70C0"/>
                        </a:buClr>
                        <a:buSzPts val="1600"/>
                        <a:buFont typeface="DFKai-SB"/>
                        <a:buNone/>
                      </a:pPr>
                      <a:r>
                        <a:rPr lang="zh-TW" sz="1600" b="1" u="none" strike="noStrike" cap="none">
                          <a:solidFill>
                            <a:srgbClr val="0070C0"/>
                          </a:solidFill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執行作法</a:t>
                      </a:r>
                      <a:endParaRPr sz="1600" b="1" u="none" strike="noStrike" cap="none">
                        <a:solidFill>
                          <a:srgbClr val="0070C0"/>
                        </a:solidFill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D966"/>
                        </a:buClr>
                        <a:buSzPts val="1600"/>
                        <a:buFont typeface="DFKai-SB"/>
                        <a:buNone/>
                      </a:pPr>
                      <a:r>
                        <a:rPr lang="zh-TW" sz="1600" b="1">
                          <a:solidFill>
                            <a:srgbClr val="595959"/>
                          </a:solidFill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現況更新</a:t>
                      </a:r>
                      <a:endParaRPr sz="1600" b="1" u="none" strike="noStrike" cap="none">
                        <a:solidFill>
                          <a:srgbClr val="595959"/>
                        </a:solidFill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66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開發技術障礙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規避 / 減輕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1.由團隊技術核心人員辨識預期可執行技術範疇</a:t>
                      </a:r>
                      <a:endParaRPr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2.遭遇困難時協請學長及助教協助</a:t>
                      </a:r>
                      <a:endParaRPr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3.若技術障礙無法突破影響整體專案時程, 則謹慎評</a:t>
                      </a:r>
                      <a:endParaRPr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  估縮小專案執行範疇</a:t>
                      </a:r>
                      <a:endParaRPr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endParaRPr sz="9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6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 dirty="0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資料取得異常</a:t>
                      </a:r>
                      <a:endParaRPr sz="1300" u="none" strike="noStrike" cap="none" dirty="0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減輕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1.由團隊技術核心人員評估資料爬取來源與難易度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2.遭遇困難時協請學長及助教協助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3.若資料來源困難影響整體專案時程, 則謹慎評估縮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  小專案執行範疇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endParaRPr sz="9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2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資料儲存漏失與環境架設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規避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1.善用雲端儲存空間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2.雲端開發工具Colab/ GCP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endParaRPr sz="9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2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人員離退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移轉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1.專案任務至少有兩人以上執行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2.由組長定期追蹤人員狀態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endParaRPr sz="9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17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時不我予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減輕</a:t>
                      </a:r>
                      <a:endParaRPr sz="1300" u="none" strike="noStrike" cap="none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 dirty="0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1.建立專案路徑管制時程(甘特圖)</a:t>
                      </a:r>
                      <a:endParaRPr sz="1300" u="none" strike="noStrike" cap="none" dirty="0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 dirty="0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2.開發功能重要性評估</a:t>
                      </a:r>
                      <a:endParaRPr sz="1300" u="none" strike="noStrike" cap="none" dirty="0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 dirty="0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3.建模資料必要性評估</a:t>
                      </a:r>
                      <a:endParaRPr sz="1300" u="none" strike="noStrike" cap="none" dirty="0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DFKai-SB"/>
                        <a:buNone/>
                      </a:pPr>
                      <a:r>
                        <a:rPr lang="zh-TW" sz="1300" u="none" strike="noStrike" cap="none" dirty="0">
                          <a:latin typeface="DFKai-SB"/>
                          <a:ea typeface="DFKai-SB"/>
                          <a:cs typeface="DFKai-SB"/>
                          <a:sym typeface="DFKai-SB"/>
                        </a:rPr>
                        <a:t>4.預想備案主題</a:t>
                      </a:r>
                      <a:endParaRPr sz="1300" u="none" strike="noStrike" cap="none" dirty="0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endParaRPr sz="900" u="none" strike="noStrike" cap="none" dirty="0">
                        <a:latin typeface="DFKai-SB"/>
                        <a:ea typeface="DFKai-SB"/>
                        <a:cs typeface="DFKai-SB"/>
                        <a:sym typeface="DFKai-SB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50ACD351-DE20-4098-A4C9-BA5B6DDA68EE}"/>
              </a:ext>
            </a:extLst>
          </p:cNvPr>
          <p:cNvSpPr txBox="1"/>
          <p:nvPr/>
        </p:nvSpPr>
        <p:spPr>
          <a:xfrm>
            <a:off x="654517" y="146836"/>
            <a:ext cx="12118207" cy="7440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500" b="1" dirty="0">
                <a:solidFill>
                  <a:schemeClr val="tx1"/>
                </a:solidFill>
                <a:latin typeface="Microsoft JhengHei"/>
                <a:ea typeface="Microsoft JhengHei"/>
              </a:rPr>
              <a:t>目前遭遇困難點</a:t>
            </a:r>
            <a:r>
              <a:rPr lang="en-US" altLang="zh-TW" sz="2500" b="1" dirty="0">
                <a:solidFill>
                  <a:schemeClr val="tx1"/>
                </a:solidFill>
                <a:latin typeface="Microsoft JhengHei"/>
                <a:ea typeface="Microsoft JhengHei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1. 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市場別資料處理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: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每一個批發市場的農產品價格不定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,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目前不確定如何整合批發市場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. (total 13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個批發市場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          可能解決方案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(a)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限縮於某單一市場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(line chatbot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只能運用於某區域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,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使用者體驗不佳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                                    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(b)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每一個批發市場各別做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predict model (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太細工作量較高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,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統整也較複雜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                                    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(c) by region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劃分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, ex :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北部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中部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南部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,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各別做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model</a:t>
            </a: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                                    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(d)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將所有批發市場價農作物價格平均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sym typeface="Wingdings" panose="05000000000000000000" pitchFamily="2" charset="2"/>
              </a:rPr>
              <a:t>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sym typeface="Wingdings" panose="05000000000000000000" pitchFamily="2" charset="2"/>
              </a:rPr>
              <a:t> 但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sym typeface="Wingdings" panose="05000000000000000000" pitchFamily="2" charset="2"/>
              </a:rPr>
              <a:t>model predict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sym typeface="Wingdings" panose="05000000000000000000" pitchFamily="2" charset="2"/>
              </a:rPr>
              <a:t>較有高度失準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2. 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農作物特徵工程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: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目前考慮特徵有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  <a:sym typeface="Wingdings" panose="05000000000000000000" pitchFamily="2" charset="2"/>
              </a:rPr>
              <a:t>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  <a:sym typeface="Wingdings" panose="05000000000000000000" pitchFamily="2" charset="2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氣候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農產品價格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交易量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進出口量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年產量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颱風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                                  特徵項目不太多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,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預期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model predict accuracy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較差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3.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Model 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演算法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: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目前參考論文預計使用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LSTM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演算法測試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,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但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model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演算法仍無明確目標去選擇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,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是否有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/>
            </a:r>
            <a:b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</a:b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                                相關方面可參考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3CBC0A3-8C2E-41C3-AE64-1602166B3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987" y="3061242"/>
            <a:ext cx="5515877" cy="230770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7FB7E0A-5697-44FC-90B1-2FA5EAF15FA3}"/>
              </a:ext>
            </a:extLst>
          </p:cNvPr>
          <p:cNvSpPr/>
          <p:nvPr/>
        </p:nvSpPr>
        <p:spPr>
          <a:xfrm>
            <a:off x="7517331" y="3061242"/>
            <a:ext cx="1193533" cy="23077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右大括弧 7">
            <a:extLst>
              <a:ext uri="{FF2B5EF4-FFF2-40B4-BE49-F238E27FC236}">
                <a16:creationId xmlns:a16="http://schemas.microsoft.com/office/drawing/2014/main" id="{45D495DE-BC4F-4E24-8A64-5F4FE15B68F1}"/>
              </a:ext>
            </a:extLst>
          </p:cNvPr>
          <p:cNvSpPr/>
          <p:nvPr/>
        </p:nvSpPr>
        <p:spPr>
          <a:xfrm>
            <a:off x="8749364" y="3262964"/>
            <a:ext cx="298382" cy="2105981"/>
          </a:xfrm>
          <a:prstGeom prst="rightBrac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FA4E696-06CC-42F2-902D-BE1A530DFA51}"/>
              </a:ext>
            </a:extLst>
          </p:cNvPr>
          <p:cNvSpPr txBox="1"/>
          <p:nvPr/>
        </p:nvSpPr>
        <p:spPr>
          <a:xfrm>
            <a:off x="9047746" y="4146677"/>
            <a:ext cx="29418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價格區間 </a:t>
            </a:r>
            <a:r>
              <a:rPr lang="en-US" altLang="zh-TW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:</a:t>
            </a:r>
            <a:r>
              <a:rPr lang="zh-TW" altLang="en-US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 </a:t>
            </a:r>
            <a:r>
              <a:rPr lang="en-US" altLang="zh-TW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8.5</a:t>
            </a:r>
            <a:r>
              <a:rPr lang="zh-TW" altLang="en-US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 </a:t>
            </a:r>
            <a:r>
              <a:rPr lang="en-US" altLang="zh-TW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–</a:t>
            </a:r>
            <a:r>
              <a:rPr lang="zh-TW" altLang="en-US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 </a:t>
            </a:r>
            <a:r>
              <a:rPr lang="en-US" altLang="zh-TW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28.3</a:t>
            </a:r>
            <a:r>
              <a:rPr lang="zh-TW" altLang="en-US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 </a:t>
            </a:r>
            <a:r>
              <a:rPr lang="en-US" altLang="zh-TW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(</a:t>
            </a:r>
            <a:r>
              <a:rPr lang="zh-TW" altLang="en-US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元</a:t>
            </a:r>
            <a:r>
              <a:rPr lang="en-US" altLang="zh-TW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公斤</a:t>
            </a:r>
            <a:r>
              <a:rPr lang="en-US" altLang="zh-TW" sz="1600" dirty="0">
                <a:solidFill>
                  <a:srgbClr val="FF0000"/>
                </a:solidFill>
                <a:latin typeface="Microsoft JhengHei"/>
                <a:ea typeface="Microsoft JhengHei"/>
              </a:rPr>
              <a:t>)</a:t>
            </a:r>
            <a:endParaRPr lang="zh-TW" altLang="en-US" sz="1600" dirty="0">
              <a:solidFill>
                <a:srgbClr val="FF0000"/>
              </a:solidFill>
              <a:latin typeface="Microsoft JhengHei"/>
              <a:ea typeface="Microsoft JhengHei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009AD0F-C8FE-4A5E-80F4-28C411DCAEAE}"/>
              </a:ext>
            </a:extLst>
          </p:cNvPr>
          <p:cNvSpPr/>
          <p:nvPr/>
        </p:nvSpPr>
        <p:spPr>
          <a:xfrm>
            <a:off x="3901734" y="3061242"/>
            <a:ext cx="862772" cy="23077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79722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6"/>
          <p:cNvSpPr txBox="1"/>
          <p:nvPr/>
        </p:nvSpPr>
        <p:spPr>
          <a:xfrm>
            <a:off x="740743" y="272342"/>
            <a:ext cx="3368734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風 險 因 應 規 劃</a:t>
            </a:r>
            <a:endParaRPr sz="2800" b="0">
              <a:solidFill>
                <a:srgbClr val="595959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90" name="Google Shape;29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7616" y="830417"/>
            <a:ext cx="10381848" cy="6402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7"/>
          <p:cNvSpPr/>
          <p:nvPr/>
        </p:nvSpPr>
        <p:spPr>
          <a:xfrm>
            <a:off x="353" y="199"/>
            <a:ext cx="12858044" cy="723225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17"/>
          <p:cNvSpPr/>
          <p:nvPr/>
        </p:nvSpPr>
        <p:spPr>
          <a:xfrm flipH="1">
            <a:off x="353" y="200"/>
            <a:ext cx="4495553" cy="7232253"/>
          </a:xfrm>
          <a:custGeom>
            <a:avLst/>
            <a:gdLst/>
            <a:ahLst/>
            <a:cxnLst/>
            <a:rect l="l" t="t" r="r" b="b"/>
            <a:pathLst>
              <a:path w="2330" h="3224" extrusionOk="0">
                <a:moveTo>
                  <a:pt x="354" y="0"/>
                </a:moveTo>
                <a:lnTo>
                  <a:pt x="2330" y="0"/>
                </a:lnTo>
                <a:lnTo>
                  <a:pt x="2330" y="3224"/>
                </a:lnTo>
                <a:lnTo>
                  <a:pt x="366" y="3224"/>
                </a:lnTo>
                <a:lnTo>
                  <a:pt x="292" y="3058"/>
                </a:lnTo>
                <a:lnTo>
                  <a:pt x="226" y="2886"/>
                </a:lnTo>
                <a:lnTo>
                  <a:pt x="166" y="2713"/>
                </a:lnTo>
                <a:lnTo>
                  <a:pt x="117" y="2534"/>
                </a:lnTo>
                <a:lnTo>
                  <a:pt x="75" y="2354"/>
                </a:lnTo>
                <a:lnTo>
                  <a:pt x="42" y="2168"/>
                </a:lnTo>
                <a:lnTo>
                  <a:pt x="19" y="1981"/>
                </a:lnTo>
                <a:lnTo>
                  <a:pt x="5" y="1792"/>
                </a:lnTo>
                <a:lnTo>
                  <a:pt x="0" y="1599"/>
                </a:lnTo>
                <a:lnTo>
                  <a:pt x="5" y="1410"/>
                </a:lnTo>
                <a:lnTo>
                  <a:pt x="19" y="1223"/>
                </a:lnTo>
                <a:lnTo>
                  <a:pt x="42" y="1039"/>
                </a:lnTo>
                <a:lnTo>
                  <a:pt x="73" y="857"/>
                </a:lnTo>
                <a:lnTo>
                  <a:pt x="112" y="679"/>
                </a:lnTo>
                <a:lnTo>
                  <a:pt x="161" y="504"/>
                </a:lnTo>
                <a:lnTo>
                  <a:pt x="217" y="332"/>
                </a:lnTo>
                <a:lnTo>
                  <a:pt x="282" y="162"/>
                </a:lnTo>
                <a:lnTo>
                  <a:pt x="354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17"/>
          <p:cNvSpPr/>
          <p:nvPr/>
        </p:nvSpPr>
        <p:spPr>
          <a:xfrm flipH="1">
            <a:off x="3175708" y="200"/>
            <a:ext cx="1716545" cy="7232253"/>
          </a:xfrm>
          <a:custGeom>
            <a:avLst/>
            <a:gdLst/>
            <a:ahLst/>
            <a:cxnLst/>
            <a:rect l="l" t="t" r="r" b="b"/>
            <a:pathLst>
              <a:path w="769" h="3224" extrusionOk="0">
                <a:moveTo>
                  <a:pt x="439" y="0"/>
                </a:moveTo>
                <a:lnTo>
                  <a:pt x="769" y="0"/>
                </a:lnTo>
                <a:lnTo>
                  <a:pt x="679" y="157"/>
                </a:lnTo>
                <a:lnTo>
                  <a:pt x="599" y="318"/>
                </a:lnTo>
                <a:lnTo>
                  <a:pt x="525" y="484"/>
                </a:lnTo>
                <a:lnTo>
                  <a:pt x="459" y="654"/>
                </a:lnTo>
                <a:lnTo>
                  <a:pt x="401" y="828"/>
                </a:lnTo>
                <a:lnTo>
                  <a:pt x="352" y="1006"/>
                </a:lnTo>
                <a:lnTo>
                  <a:pt x="310" y="1186"/>
                </a:lnTo>
                <a:lnTo>
                  <a:pt x="278" y="1370"/>
                </a:lnTo>
                <a:lnTo>
                  <a:pt x="254" y="1556"/>
                </a:lnTo>
                <a:lnTo>
                  <a:pt x="240" y="1747"/>
                </a:lnTo>
                <a:lnTo>
                  <a:pt x="236" y="1937"/>
                </a:lnTo>
                <a:lnTo>
                  <a:pt x="240" y="2130"/>
                </a:lnTo>
                <a:lnTo>
                  <a:pt x="256" y="2319"/>
                </a:lnTo>
                <a:lnTo>
                  <a:pt x="278" y="2506"/>
                </a:lnTo>
                <a:lnTo>
                  <a:pt x="312" y="2690"/>
                </a:lnTo>
                <a:lnTo>
                  <a:pt x="354" y="2872"/>
                </a:lnTo>
                <a:lnTo>
                  <a:pt x="403" y="3049"/>
                </a:lnTo>
                <a:lnTo>
                  <a:pt x="460" y="3224"/>
                </a:lnTo>
                <a:lnTo>
                  <a:pt x="429" y="3224"/>
                </a:lnTo>
                <a:lnTo>
                  <a:pt x="350" y="3080"/>
                </a:lnTo>
                <a:lnTo>
                  <a:pt x="280" y="2932"/>
                </a:lnTo>
                <a:lnTo>
                  <a:pt x="215" y="2779"/>
                </a:lnTo>
                <a:lnTo>
                  <a:pt x="159" y="2624"/>
                </a:lnTo>
                <a:lnTo>
                  <a:pt x="112" y="2463"/>
                </a:lnTo>
                <a:lnTo>
                  <a:pt x="72" y="2300"/>
                </a:lnTo>
                <a:lnTo>
                  <a:pt x="40" y="2135"/>
                </a:lnTo>
                <a:lnTo>
                  <a:pt x="17" y="1965"/>
                </a:lnTo>
                <a:lnTo>
                  <a:pt x="3" y="1794"/>
                </a:lnTo>
                <a:lnTo>
                  <a:pt x="0" y="1621"/>
                </a:lnTo>
                <a:lnTo>
                  <a:pt x="3" y="1444"/>
                </a:lnTo>
                <a:lnTo>
                  <a:pt x="17" y="1270"/>
                </a:lnTo>
                <a:lnTo>
                  <a:pt x="42" y="1099"/>
                </a:lnTo>
                <a:lnTo>
                  <a:pt x="73" y="933"/>
                </a:lnTo>
                <a:lnTo>
                  <a:pt x="114" y="766"/>
                </a:lnTo>
                <a:lnTo>
                  <a:pt x="163" y="605"/>
                </a:lnTo>
                <a:lnTo>
                  <a:pt x="221" y="448"/>
                </a:lnTo>
                <a:lnTo>
                  <a:pt x="285" y="294"/>
                </a:lnTo>
                <a:lnTo>
                  <a:pt x="359" y="145"/>
                </a:lnTo>
                <a:lnTo>
                  <a:pt x="439" y="0"/>
                </a:lnTo>
                <a:close/>
              </a:path>
            </a:pathLst>
          </a:custGeom>
          <a:solidFill>
            <a:srgbClr val="BF9000"/>
          </a:solid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17"/>
          <p:cNvSpPr/>
          <p:nvPr/>
        </p:nvSpPr>
        <p:spPr>
          <a:xfrm flipH="1">
            <a:off x="3702502" y="200"/>
            <a:ext cx="1247787" cy="7232253"/>
          </a:xfrm>
          <a:custGeom>
            <a:avLst/>
            <a:gdLst/>
            <a:ahLst/>
            <a:cxnLst/>
            <a:rect l="l" t="t" r="r" b="b"/>
            <a:pathLst>
              <a:path w="559" h="3224" extrusionOk="0">
                <a:moveTo>
                  <a:pt x="533" y="0"/>
                </a:moveTo>
                <a:lnTo>
                  <a:pt x="547" y="0"/>
                </a:lnTo>
                <a:lnTo>
                  <a:pt x="475" y="162"/>
                </a:lnTo>
                <a:lnTo>
                  <a:pt x="410" y="332"/>
                </a:lnTo>
                <a:lnTo>
                  <a:pt x="354" y="504"/>
                </a:lnTo>
                <a:lnTo>
                  <a:pt x="305" y="679"/>
                </a:lnTo>
                <a:lnTo>
                  <a:pt x="266" y="857"/>
                </a:lnTo>
                <a:lnTo>
                  <a:pt x="235" y="1039"/>
                </a:lnTo>
                <a:lnTo>
                  <a:pt x="212" y="1223"/>
                </a:lnTo>
                <a:lnTo>
                  <a:pt x="198" y="1410"/>
                </a:lnTo>
                <a:lnTo>
                  <a:pt x="193" y="1599"/>
                </a:lnTo>
                <a:lnTo>
                  <a:pt x="198" y="1792"/>
                </a:lnTo>
                <a:lnTo>
                  <a:pt x="212" y="1981"/>
                </a:lnTo>
                <a:lnTo>
                  <a:pt x="235" y="2168"/>
                </a:lnTo>
                <a:lnTo>
                  <a:pt x="268" y="2354"/>
                </a:lnTo>
                <a:lnTo>
                  <a:pt x="310" y="2534"/>
                </a:lnTo>
                <a:lnTo>
                  <a:pt x="359" y="2713"/>
                </a:lnTo>
                <a:lnTo>
                  <a:pt x="419" y="2886"/>
                </a:lnTo>
                <a:lnTo>
                  <a:pt x="485" y="3058"/>
                </a:lnTo>
                <a:lnTo>
                  <a:pt x="559" y="3224"/>
                </a:lnTo>
                <a:lnTo>
                  <a:pt x="224" y="3224"/>
                </a:lnTo>
                <a:lnTo>
                  <a:pt x="167" y="3049"/>
                </a:lnTo>
                <a:lnTo>
                  <a:pt x="118" y="2872"/>
                </a:lnTo>
                <a:lnTo>
                  <a:pt x="76" y="2690"/>
                </a:lnTo>
                <a:lnTo>
                  <a:pt x="42" y="2506"/>
                </a:lnTo>
                <a:lnTo>
                  <a:pt x="20" y="2319"/>
                </a:lnTo>
                <a:lnTo>
                  <a:pt x="4" y="2130"/>
                </a:lnTo>
                <a:lnTo>
                  <a:pt x="0" y="1937"/>
                </a:lnTo>
                <a:lnTo>
                  <a:pt x="4" y="1747"/>
                </a:lnTo>
                <a:lnTo>
                  <a:pt x="18" y="1556"/>
                </a:lnTo>
                <a:lnTo>
                  <a:pt x="42" y="1370"/>
                </a:lnTo>
                <a:lnTo>
                  <a:pt x="74" y="1186"/>
                </a:lnTo>
                <a:lnTo>
                  <a:pt x="116" y="1006"/>
                </a:lnTo>
                <a:lnTo>
                  <a:pt x="165" y="828"/>
                </a:lnTo>
                <a:lnTo>
                  <a:pt x="223" y="654"/>
                </a:lnTo>
                <a:lnTo>
                  <a:pt x="289" y="484"/>
                </a:lnTo>
                <a:lnTo>
                  <a:pt x="363" y="318"/>
                </a:lnTo>
                <a:lnTo>
                  <a:pt x="443" y="157"/>
                </a:lnTo>
                <a:lnTo>
                  <a:pt x="5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1016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17"/>
          <p:cNvSpPr txBox="1"/>
          <p:nvPr/>
        </p:nvSpPr>
        <p:spPr>
          <a:xfrm>
            <a:off x="5997352" y="3370103"/>
            <a:ext cx="4320242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>
                <a:solidFill>
                  <a:srgbClr val="FFFF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專案人力</a:t>
            </a:r>
            <a:endParaRPr sz="4000">
              <a:solidFill>
                <a:srgbClr val="FFFF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01" name="Google Shape;301;p17"/>
          <p:cNvSpPr/>
          <p:nvPr/>
        </p:nvSpPr>
        <p:spPr>
          <a:xfrm>
            <a:off x="1227660" y="2371193"/>
            <a:ext cx="2963463" cy="3154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899"/>
              <a:buFont typeface="Arial"/>
              <a:buNone/>
            </a:pPr>
            <a:r>
              <a:rPr lang="zh-TW" sz="19899" cap="non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04</a:t>
            </a:r>
            <a:endParaRPr sz="19899" cap="none">
              <a:solidFill>
                <a:schemeClr val="accen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02" name="Google Shape;302;p17"/>
          <p:cNvSpPr txBox="1"/>
          <p:nvPr/>
        </p:nvSpPr>
        <p:spPr>
          <a:xfrm>
            <a:off x="6129455" y="4120381"/>
            <a:ext cx="433236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41" marR="0" lvl="1" indent="-171441" algn="l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</a:pPr>
            <a:r>
              <a:rPr lang="zh-TW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工作事項與分工 - 細項為何? 誰能完成?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/>
          <p:nvPr/>
        </p:nvSpPr>
        <p:spPr>
          <a:xfrm>
            <a:off x="0" y="5177749"/>
            <a:ext cx="12858750" cy="20549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18"/>
          <p:cNvSpPr txBox="1"/>
          <p:nvPr/>
        </p:nvSpPr>
        <p:spPr>
          <a:xfrm>
            <a:off x="805235" y="5869159"/>
            <a:ext cx="22398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V:略 / VV:副 / VVV:主</a:t>
            </a:r>
            <a:endParaRPr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18"/>
          <p:cNvSpPr txBox="1"/>
          <p:nvPr/>
        </p:nvSpPr>
        <p:spPr>
          <a:xfrm>
            <a:off x="828393" y="272342"/>
            <a:ext cx="7185158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工 作 事 項 與 分 工 - 細項為何? 誰能完成?</a:t>
            </a:r>
            <a:endParaRPr sz="2800" b="0">
              <a:solidFill>
                <a:srgbClr val="595959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aphicFrame>
        <p:nvGraphicFramePr>
          <p:cNvPr id="311" name="Google Shape;311;p18"/>
          <p:cNvGraphicFramePr/>
          <p:nvPr>
            <p:extLst>
              <p:ext uri="{D42A27DB-BD31-4B8C-83A1-F6EECF244321}">
                <p14:modId xmlns:p14="http://schemas.microsoft.com/office/powerpoint/2010/main" val="2224384024"/>
              </p:ext>
            </p:extLst>
          </p:nvPr>
        </p:nvGraphicFramePr>
        <p:xfrm>
          <a:off x="2468935" y="1528093"/>
          <a:ext cx="7344800" cy="4147055"/>
        </p:xfrm>
        <a:graphic>
          <a:graphicData uri="http://schemas.openxmlformats.org/drawingml/2006/table">
            <a:tbl>
              <a:tblPr>
                <a:noFill/>
                <a:tableStyleId>{1D8EB2EB-8FF7-49B6-BED3-93CD4F2A8D2F}</a:tableStyleId>
              </a:tblPr>
              <a:tblGrid>
                <a:gridCol w="1198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5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8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1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55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06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>
                          <a:solidFill>
                            <a:srgbClr val="FFFFFF"/>
                          </a:solidFill>
                        </a:rPr>
                        <a:t>成員</a:t>
                      </a:r>
                      <a:endParaRPr sz="1600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>
                          <a:solidFill>
                            <a:srgbClr val="FFFFFF"/>
                          </a:solidFill>
                        </a:rPr>
                        <a:t>Data</a:t>
                      </a:r>
                      <a:r>
                        <a:rPr lang="zh-TW" altLang="en-US" sz="1600" u="none" strike="noStrike" cap="none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TW" sz="1600" u="none" strike="noStrike" cap="none" dirty="0">
                          <a:solidFill>
                            <a:srgbClr val="FFFFFF"/>
                          </a:solidFill>
                        </a:rPr>
                        <a:t>1</a:t>
                      </a:r>
                      <a:endParaRPr sz="1600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>
                          <a:solidFill>
                            <a:srgbClr val="FFFFFF"/>
                          </a:solidFill>
                        </a:rPr>
                        <a:t>Model</a:t>
                      </a:r>
                      <a:r>
                        <a:rPr lang="zh-TW" altLang="en-US" sz="1600" u="none" strike="noStrike" cap="none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TW" sz="1600" u="none" strike="noStrike" cap="none" dirty="0">
                          <a:solidFill>
                            <a:srgbClr val="FFFFFF"/>
                          </a:solidFill>
                        </a:rPr>
                        <a:t>2</a:t>
                      </a:r>
                      <a:endParaRPr sz="1600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>
                          <a:solidFill>
                            <a:srgbClr val="FFFFFF"/>
                          </a:solidFill>
                        </a:rPr>
                        <a:t>Line</a:t>
                      </a:r>
                      <a:r>
                        <a:rPr lang="zh-TW" altLang="en-US" sz="1600" u="none" strike="noStrike" cap="none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TW" sz="1600" u="none" strike="noStrike" cap="none" dirty="0">
                          <a:solidFill>
                            <a:srgbClr val="FFFFFF"/>
                          </a:solidFill>
                        </a:rPr>
                        <a:t>2</a:t>
                      </a:r>
                      <a:endParaRPr sz="1600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>
                          <a:solidFill>
                            <a:srgbClr val="FFFFFF"/>
                          </a:solidFill>
                        </a:rPr>
                        <a:t>Cloud</a:t>
                      </a:r>
                      <a:r>
                        <a:rPr lang="zh-TW" altLang="en-US" sz="1600" u="none" strike="noStrike" cap="none" dirty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altLang="zh-TW" sz="1600" u="none" strike="noStrike" cap="none" dirty="0">
                          <a:solidFill>
                            <a:srgbClr val="FFFFFF"/>
                          </a:solidFill>
                        </a:rPr>
                        <a:t>2</a:t>
                      </a:r>
                      <a:endParaRPr sz="1600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rgbClr val="FFFFFF"/>
                          </a:solidFill>
                        </a:rPr>
                        <a:t>D-Day</a:t>
                      </a:r>
                      <a:endParaRPr sz="16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6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23_林逸偉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22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VV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lang="en-US"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/>
                        <a:t>Risk/HR</a:t>
                      </a:r>
                      <a:endParaRPr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6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01_葉育媚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22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VV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lang="en-US"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/>
                        <a:t>Target</a:t>
                      </a:r>
                      <a:endParaRPr sz="1600" u="none" strike="noStrike" cap="none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6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07_吳經綸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  <a:tabLst/>
                        <a:defRPr/>
                      </a:pPr>
                      <a:endParaRPr lang="en-US" sz="18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>
                          <a:solidFill>
                            <a:schemeClr val="dk1"/>
                          </a:solidFill>
                        </a:rPr>
                        <a:t>VV</a:t>
                      </a:r>
                      <a:r>
                        <a:rPr lang="en-US" altLang="zh-TW" sz="1600" u="none" strike="noStrike" cap="none" dirty="0">
                          <a:solidFill>
                            <a:schemeClr val="dk1"/>
                          </a:solidFill>
                        </a:rPr>
                        <a:t>V</a:t>
                      </a:r>
                      <a:endParaRPr sz="16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lang="en-US"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en-US" sz="1600" u="none" strike="noStrike" cap="none" dirty="0"/>
                        <a:t>V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/>
                        <a:t>Tech</a:t>
                      </a:r>
                      <a:endParaRPr sz="1600" u="none" strike="noStrike" cap="none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6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18_白力尹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22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VV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lang="en-US"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>
                          <a:solidFill>
                            <a:schemeClr val="dk1"/>
                          </a:solidFill>
                        </a:rPr>
                        <a:t>VVV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/>
                        <a:t>Data Flow/ Tech</a:t>
                      </a:r>
                      <a:endParaRPr sz="1600" u="none" strike="noStrike" cap="none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6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25_黃柏維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22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VV</a:t>
                      </a:r>
                      <a:r>
                        <a:rPr lang="en-US" altLang="zh-TW" sz="1600" u="none" strike="noStrike" cap="none" dirty="0"/>
                        <a:t>V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lang="en-US"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/>
                        <a:t>Overall</a:t>
                      </a:r>
                      <a:endParaRPr sz="1600" u="none" strike="noStrike" cap="none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6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26_曾莞玲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22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VV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lang="en-US"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/>
                        <a:t>Target</a:t>
                      </a:r>
                      <a:endParaRPr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F1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6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30_蕭光超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22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VV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lang="en-US"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libri"/>
                        <a:buNone/>
                      </a:pPr>
                      <a:r>
                        <a:rPr lang="zh-TW" sz="1600" u="none" strike="noStrike" cap="none" dirty="0"/>
                        <a:t>Risk/HR</a:t>
                      </a:r>
                      <a:endParaRPr sz="1600" u="none" strike="noStrike" cap="none" dirty="0"/>
                    </a:p>
                  </a:txBody>
                  <a:tcPr marL="111600" marR="111600" marT="55800" marB="55800">
                    <a:lnL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/>
          <p:nvPr/>
        </p:nvSpPr>
        <p:spPr>
          <a:xfrm>
            <a:off x="353" y="199"/>
            <a:ext cx="12858044" cy="723225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19"/>
          <p:cNvSpPr/>
          <p:nvPr/>
        </p:nvSpPr>
        <p:spPr>
          <a:xfrm>
            <a:off x="353" y="4117675"/>
            <a:ext cx="12858044" cy="3112098"/>
          </a:xfrm>
          <a:prstGeom prst="rect">
            <a:avLst/>
          </a:prstGeom>
          <a:solidFill>
            <a:schemeClr val="accent1">
              <a:alpha val="8470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19"/>
          <p:cNvSpPr/>
          <p:nvPr/>
        </p:nvSpPr>
        <p:spPr>
          <a:xfrm>
            <a:off x="2427933" y="5271236"/>
            <a:ext cx="8002885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zh-TW" sz="60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Thanks!</a:t>
            </a:r>
            <a:endParaRPr sz="6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50ACD351-DE20-4098-A4C9-BA5B6DDA68EE}"/>
              </a:ext>
            </a:extLst>
          </p:cNvPr>
          <p:cNvSpPr txBox="1"/>
          <p:nvPr/>
        </p:nvSpPr>
        <p:spPr>
          <a:xfrm>
            <a:off x="654517" y="146836"/>
            <a:ext cx="12118207" cy="2977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500" b="1" dirty="0">
                <a:solidFill>
                  <a:schemeClr val="tx1"/>
                </a:solidFill>
                <a:latin typeface="Microsoft JhengHei"/>
                <a:ea typeface="Microsoft JhengHei"/>
              </a:rPr>
              <a:t>目前遭遇困難點</a:t>
            </a:r>
            <a:r>
              <a:rPr lang="en-US" altLang="zh-TW" sz="2500" b="1" dirty="0">
                <a:solidFill>
                  <a:schemeClr val="tx1"/>
                </a:solidFill>
                <a:latin typeface="Microsoft JhengHei"/>
                <a:ea typeface="Microsoft JhengHei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4</a:t>
            </a:r>
            <a:r>
              <a:rPr lang="en-US" altLang="zh-TW" sz="2000" b="1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. 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氣候</a:t>
            </a:r>
            <a:r>
              <a:rPr lang="zh-TW" altLang="en-US" sz="2000" b="1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資料處理 </a:t>
            </a:r>
            <a:r>
              <a:rPr lang="en-US" altLang="zh-TW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: 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全台觀測氣象站有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500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多個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,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遍布不同縣市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,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目前不確定如何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整合</a:t>
            </a: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          可能解決方案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: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(a) 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by 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region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劃分</a:t>
            </a:r>
            <a:r>
              <a:rPr lang="en-US" altLang="zh-TW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, ex : 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台北市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新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北市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/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台中市等等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, 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各別</a:t>
            </a:r>
            <a:r>
              <a:rPr lang="zh-TW" altLang="en-US" sz="2000" dirty="0">
                <a:solidFill>
                  <a:schemeClr val="tx1"/>
                </a:solidFill>
                <a:latin typeface="Microsoft JhengHei"/>
                <a:ea typeface="Microsoft JhengHei"/>
              </a:rPr>
              <a:t>平均當地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觀測氣象站 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data</a:t>
            </a:r>
          </a:p>
          <a:p>
            <a:pPr>
              <a:lnSpc>
                <a:spcPct val="150000"/>
              </a:lnSpc>
            </a:pPr>
            <a:endParaRPr lang="en-US" altLang="zh-TW" sz="2000" dirty="0" smtClean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 </a:t>
            </a:r>
            <a:r>
              <a:rPr lang="zh-TW" altLang="en-US" sz="2000" b="1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    </a:t>
            </a:r>
            <a:r>
              <a:rPr lang="en-US" altLang="zh-TW" sz="2000" b="1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-</a:t>
            </a:r>
            <a:r>
              <a:rPr lang="zh-TW" altLang="en-US" sz="2000" b="1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補缺失值問題</a:t>
            </a:r>
            <a:r>
              <a:rPr lang="zh-TW" altLang="en-US" sz="2000" b="1" dirty="0">
                <a:solidFill>
                  <a:schemeClr val="tx1"/>
                </a:solidFill>
                <a:latin typeface="Microsoft JhengHei"/>
                <a:ea typeface="Microsoft JhengHei"/>
              </a:rPr>
              <a:t> </a:t>
            </a:r>
            <a:r>
              <a:rPr lang="en-US" altLang="zh-TW" sz="2000" b="1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:</a:t>
            </a:r>
            <a:r>
              <a:rPr lang="zh-TW" altLang="en-US" sz="2000" b="1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 </a:t>
            </a:r>
            <a:r>
              <a:rPr lang="zh-TW" altLang="en-US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其他縣市利用相鄰縣市資料補齊 </a:t>
            </a:r>
            <a:r>
              <a:rPr lang="en-US" altLang="zh-TW" sz="2000" dirty="0" smtClean="0">
                <a:solidFill>
                  <a:schemeClr val="tx1"/>
                </a:solidFill>
                <a:latin typeface="Microsoft JhengHei"/>
                <a:ea typeface="Microsoft JhengHei"/>
              </a:rPr>
              <a:t>data??</a:t>
            </a:r>
            <a:endParaRPr lang="en-US" altLang="zh-TW" sz="2000" dirty="0" smtClean="0">
              <a:solidFill>
                <a:schemeClr val="tx1"/>
              </a:solidFill>
              <a:latin typeface="Microsoft JhengHei"/>
              <a:ea typeface="Microsoft JhengHei"/>
            </a:endParaRPr>
          </a:p>
          <a:p>
            <a:pPr>
              <a:lnSpc>
                <a:spcPct val="150000"/>
              </a:lnSpc>
            </a:pPr>
            <a:endParaRPr lang="en-US" altLang="zh-TW" sz="2000" dirty="0">
              <a:solidFill>
                <a:schemeClr val="tx1"/>
              </a:solidFill>
              <a:latin typeface="Microsoft JhengHei"/>
              <a:ea typeface="Microsoft JhengHei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517" y="2783290"/>
            <a:ext cx="11758985" cy="335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414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A3A148F2-7150-4B6E-A9BB-E7BD13E8896C}"/>
              </a:ext>
            </a:extLst>
          </p:cNvPr>
          <p:cNvSpPr txBox="1"/>
          <p:nvPr/>
        </p:nvSpPr>
        <p:spPr>
          <a:xfrm>
            <a:off x="5001740" y="3060310"/>
            <a:ext cx="285526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000" dirty="0"/>
              <a:t>Appendix</a:t>
            </a:r>
            <a:endParaRPr lang="zh-TW" altLang="en-US" sz="5000" dirty="0"/>
          </a:p>
        </p:txBody>
      </p:sp>
    </p:spTree>
    <p:extLst>
      <p:ext uri="{BB962C8B-B14F-4D97-AF65-F5344CB8AC3E}">
        <p14:creationId xmlns:p14="http://schemas.microsoft.com/office/powerpoint/2010/main" val="3724163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"/>
          <p:cNvSpPr/>
          <p:nvPr/>
        </p:nvSpPr>
        <p:spPr>
          <a:xfrm>
            <a:off x="353" y="199"/>
            <a:ext cx="12858044" cy="723225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1"/>
          <p:cNvSpPr/>
          <p:nvPr/>
        </p:nvSpPr>
        <p:spPr>
          <a:xfrm>
            <a:off x="353" y="4117675"/>
            <a:ext cx="12858044" cy="3112098"/>
          </a:xfrm>
          <a:prstGeom prst="rect">
            <a:avLst/>
          </a:prstGeom>
          <a:solidFill>
            <a:schemeClr val="accent1">
              <a:alpha val="84705"/>
            </a:schemeClr>
          </a:solidFill>
          <a:ln>
            <a:noFill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1"/>
          <p:cNvSpPr/>
          <p:nvPr/>
        </p:nvSpPr>
        <p:spPr>
          <a:xfrm>
            <a:off x="1450826" y="4865334"/>
            <a:ext cx="3178349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D5DBE5"/>
              </a:buClr>
              <a:buSzPts val="6000"/>
              <a:buFont typeface="Arial"/>
              <a:buNone/>
            </a:pPr>
            <a:r>
              <a:rPr lang="zh-TW" sz="6000" b="0" u="none" dirty="0">
                <a:solidFill>
                  <a:srgbClr val="D5DBE5"/>
                </a:solidFill>
                <a:latin typeface="DFKai-SB"/>
                <a:ea typeface="DFKai-SB"/>
                <a:cs typeface="DFKai-SB"/>
                <a:sym typeface="DFKai-SB"/>
              </a:rPr>
              <a:t>逐</a:t>
            </a:r>
            <a:r>
              <a:rPr lang="zh-TW" altLang="en-US" sz="6000" dirty="0">
                <a:solidFill>
                  <a:srgbClr val="D5DBE5"/>
                </a:solidFill>
                <a:latin typeface="DFKai-SB"/>
                <a:ea typeface="DFKai-SB"/>
                <a:cs typeface="DFKai-SB"/>
                <a:sym typeface="DFKai-SB"/>
              </a:rPr>
              <a:t>葉</a:t>
            </a:r>
            <a:r>
              <a:rPr lang="zh-TW" sz="6000" b="0" u="none" dirty="0">
                <a:solidFill>
                  <a:srgbClr val="D5DBE5"/>
                </a:solidFill>
                <a:latin typeface="DFKai-SB"/>
                <a:ea typeface="DFKai-SB"/>
                <a:cs typeface="DFKai-SB"/>
                <a:sym typeface="DFKai-SB"/>
              </a:rPr>
              <a:t>青</a:t>
            </a:r>
            <a:endParaRPr sz="6000" b="0" u="none" dirty="0">
              <a:solidFill>
                <a:srgbClr val="D5DBE5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33" name="Google Shape;33;p1"/>
          <p:cNvSpPr txBox="1"/>
          <p:nvPr/>
        </p:nvSpPr>
        <p:spPr>
          <a:xfrm>
            <a:off x="1892871" y="6208613"/>
            <a:ext cx="10286560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 dirty="0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一款注重UI的前提下，提供 蔬果價格走勢預測 與 批發零售透明化-殺價</a:t>
            </a:r>
            <a:r>
              <a:rPr lang="zh-TW" altLang="en-US" sz="1500" dirty="0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採買</a:t>
            </a:r>
            <a:r>
              <a:rPr lang="zh-TW" sz="1500" dirty="0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神器  / Commercial-Ready  Line Chatbot </a:t>
            </a:r>
            <a:endParaRPr sz="1500" dirty="0">
              <a:solidFill>
                <a:srgbClr val="D8D8D8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9165679" y="6791201"/>
            <a:ext cx="18002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簡報者：25 黃柏維</a:t>
            </a:r>
            <a:endParaRPr sz="1200">
              <a:solidFill>
                <a:srgbClr val="D8D8D8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5" name="Google Shape;35;p1"/>
          <p:cNvSpPr txBox="1"/>
          <p:nvPr/>
        </p:nvSpPr>
        <p:spPr>
          <a:xfrm>
            <a:off x="2036887" y="6800934"/>
            <a:ext cx="7056784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 dirty="0">
                <a:solidFill>
                  <a:srgbClr val="D8D8D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組員名單：23_林逸偉、26_曾莞玲、07_吳經綸、30_蕭光超、01_葉育媚、18_白力尹、25_黃柏維</a:t>
            </a:r>
            <a:endParaRPr sz="1200" dirty="0">
              <a:solidFill>
                <a:srgbClr val="D8D8D8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"/>
          <p:cNvSpPr/>
          <p:nvPr/>
        </p:nvSpPr>
        <p:spPr>
          <a:xfrm flipH="1">
            <a:off x="353" y="200"/>
            <a:ext cx="4495553" cy="7232253"/>
          </a:xfrm>
          <a:custGeom>
            <a:avLst/>
            <a:gdLst/>
            <a:ahLst/>
            <a:cxnLst/>
            <a:rect l="l" t="t" r="r" b="b"/>
            <a:pathLst>
              <a:path w="2330" h="3224" extrusionOk="0">
                <a:moveTo>
                  <a:pt x="354" y="0"/>
                </a:moveTo>
                <a:lnTo>
                  <a:pt x="2330" y="0"/>
                </a:lnTo>
                <a:lnTo>
                  <a:pt x="2330" y="3224"/>
                </a:lnTo>
                <a:lnTo>
                  <a:pt x="366" y="3224"/>
                </a:lnTo>
                <a:lnTo>
                  <a:pt x="292" y="3058"/>
                </a:lnTo>
                <a:lnTo>
                  <a:pt x="226" y="2886"/>
                </a:lnTo>
                <a:lnTo>
                  <a:pt x="166" y="2713"/>
                </a:lnTo>
                <a:lnTo>
                  <a:pt x="117" y="2534"/>
                </a:lnTo>
                <a:lnTo>
                  <a:pt x="75" y="2354"/>
                </a:lnTo>
                <a:lnTo>
                  <a:pt x="42" y="2168"/>
                </a:lnTo>
                <a:lnTo>
                  <a:pt x="19" y="1981"/>
                </a:lnTo>
                <a:lnTo>
                  <a:pt x="5" y="1792"/>
                </a:lnTo>
                <a:lnTo>
                  <a:pt x="0" y="1599"/>
                </a:lnTo>
                <a:lnTo>
                  <a:pt x="5" y="1410"/>
                </a:lnTo>
                <a:lnTo>
                  <a:pt x="19" y="1223"/>
                </a:lnTo>
                <a:lnTo>
                  <a:pt x="42" y="1039"/>
                </a:lnTo>
                <a:lnTo>
                  <a:pt x="73" y="857"/>
                </a:lnTo>
                <a:lnTo>
                  <a:pt x="112" y="679"/>
                </a:lnTo>
                <a:lnTo>
                  <a:pt x="161" y="504"/>
                </a:lnTo>
                <a:lnTo>
                  <a:pt x="217" y="332"/>
                </a:lnTo>
                <a:lnTo>
                  <a:pt x="282" y="162"/>
                </a:lnTo>
                <a:lnTo>
                  <a:pt x="354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2"/>
          <p:cNvSpPr/>
          <p:nvPr/>
        </p:nvSpPr>
        <p:spPr>
          <a:xfrm>
            <a:off x="6632667" y="2142717"/>
            <a:ext cx="379646" cy="379646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03200" dist="1143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9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2109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"/>
          <p:cNvSpPr/>
          <p:nvPr/>
        </p:nvSpPr>
        <p:spPr>
          <a:xfrm>
            <a:off x="7486311" y="2215396"/>
            <a:ext cx="2759487" cy="307777"/>
          </a:xfrm>
          <a:custGeom>
            <a:avLst/>
            <a:gdLst/>
            <a:ahLst/>
            <a:cxnLst/>
            <a:rect l="l" t="t" r="r" b="b"/>
            <a:pathLst>
              <a:path w="2520280" h="1872208" extrusionOk="0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專案背景</a:t>
            </a:r>
            <a:endParaRPr sz="2000">
              <a:solidFill>
                <a:schemeClr val="accen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4" name="Google Shape;44;p2"/>
          <p:cNvSpPr/>
          <p:nvPr/>
        </p:nvSpPr>
        <p:spPr>
          <a:xfrm>
            <a:off x="6632667" y="3036057"/>
            <a:ext cx="379646" cy="379646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03200" dist="1143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9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2109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2"/>
          <p:cNvSpPr/>
          <p:nvPr/>
        </p:nvSpPr>
        <p:spPr>
          <a:xfrm>
            <a:off x="7486311" y="3108736"/>
            <a:ext cx="2759487" cy="307777"/>
          </a:xfrm>
          <a:custGeom>
            <a:avLst/>
            <a:gdLst/>
            <a:ahLst/>
            <a:cxnLst/>
            <a:rect l="l" t="t" r="r" b="b"/>
            <a:pathLst>
              <a:path w="2520280" h="1872208" extrusionOk="0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專案範圍</a:t>
            </a:r>
            <a:endParaRPr sz="2000">
              <a:solidFill>
                <a:schemeClr val="accen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6" name="Google Shape;46;p2"/>
          <p:cNvSpPr/>
          <p:nvPr/>
        </p:nvSpPr>
        <p:spPr>
          <a:xfrm>
            <a:off x="6632667" y="3929397"/>
            <a:ext cx="379646" cy="379646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03200" dist="1143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9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2109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7486311" y="4002076"/>
            <a:ext cx="2759487" cy="307777"/>
          </a:xfrm>
          <a:custGeom>
            <a:avLst/>
            <a:gdLst/>
            <a:ahLst/>
            <a:cxnLst/>
            <a:rect l="l" t="t" r="r" b="b"/>
            <a:pathLst>
              <a:path w="2520280" h="1872208" extrusionOk="0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情境與解決方案</a:t>
            </a:r>
            <a:endParaRPr sz="2000">
              <a:solidFill>
                <a:schemeClr val="accen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6632667" y="4822736"/>
            <a:ext cx="379646" cy="379646"/>
          </a:xfrm>
          <a:prstGeom prst="ellipse">
            <a:avLst/>
          </a:pr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03200" dist="1143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109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2109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7486311" y="4895415"/>
            <a:ext cx="2759487" cy="307777"/>
          </a:xfrm>
          <a:custGeom>
            <a:avLst/>
            <a:gdLst/>
            <a:ahLst/>
            <a:cxnLst/>
            <a:rect l="l" t="t" r="r" b="b"/>
            <a:pathLst>
              <a:path w="2520280" h="1872208" extrusionOk="0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專案人力</a:t>
            </a:r>
            <a:endParaRPr sz="2000">
              <a:solidFill>
                <a:schemeClr val="accen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0" name="Google Shape;50;p2"/>
          <p:cNvSpPr txBox="1"/>
          <p:nvPr/>
        </p:nvSpPr>
        <p:spPr>
          <a:xfrm>
            <a:off x="2017460" y="2881045"/>
            <a:ext cx="187798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目錄</a:t>
            </a:r>
            <a:endParaRPr sz="54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"/>
          <p:cNvSpPr txBox="1"/>
          <p:nvPr/>
        </p:nvSpPr>
        <p:spPr>
          <a:xfrm>
            <a:off x="1791507" y="3740164"/>
            <a:ext cx="2329889" cy="492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"/>
          <p:cNvSpPr/>
          <p:nvPr/>
        </p:nvSpPr>
        <p:spPr>
          <a:xfrm flipH="1">
            <a:off x="3175708" y="200"/>
            <a:ext cx="1716545" cy="7232253"/>
          </a:xfrm>
          <a:custGeom>
            <a:avLst/>
            <a:gdLst/>
            <a:ahLst/>
            <a:cxnLst/>
            <a:rect l="l" t="t" r="r" b="b"/>
            <a:pathLst>
              <a:path w="769" h="3224" extrusionOk="0">
                <a:moveTo>
                  <a:pt x="439" y="0"/>
                </a:moveTo>
                <a:lnTo>
                  <a:pt x="769" y="0"/>
                </a:lnTo>
                <a:lnTo>
                  <a:pt x="679" y="157"/>
                </a:lnTo>
                <a:lnTo>
                  <a:pt x="599" y="318"/>
                </a:lnTo>
                <a:lnTo>
                  <a:pt x="525" y="484"/>
                </a:lnTo>
                <a:lnTo>
                  <a:pt x="459" y="654"/>
                </a:lnTo>
                <a:lnTo>
                  <a:pt x="401" y="828"/>
                </a:lnTo>
                <a:lnTo>
                  <a:pt x="352" y="1006"/>
                </a:lnTo>
                <a:lnTo>
                  <a:pt x="310" y="1186"/>
                </a:lnTo>
                <a:lnTo>
                  <a:pt x="278" y="1370"/>
                </a:lnTo>
                <a:lnTo>
                  <a:pt x="254" y="1556"/>
                </a:lnTo>
                <a:lnTo>
                  <a:pt x="240" y="1747"/>
                </a:lnTo>
                <a:lnTo>
                  <a:pt x="236" y="1937"/>
                </a:lnTo>
                <a:lnTo>
                  <a:pt x="240" y="2130"/>
                </a:lnTo>
                <a:lnTo>
                  <a:pt x="256" y="2319"/>
                </a:lnTo>
                <a:lnTo>
                  <a:pt x="278" y="2506"/>
                </a:lnTo>
                <a:lnTo>
                  <a:pt x="312" y="2690"/>
                </a:lnTo>
                <a:lnTo>
                  <a:pt x="354" y="2872"/>
                </a:lnTo>
                <a:lnTo>
                  <a:pt x="403" y="3049"/>
                </a:lnTo>
                <a:lnTo>
                  <a:pt x="460" y="3224"/>
                </a:lnTo>
                <a:lnTo>
                  <a:pt x="429" y="3224"/>
                </a:lnTo>
                <a:lnTo>
                  <a:pt x="350" y="3080"/>
                </a:lnTo>
                <a:lnTo>
                  <a:pt x="280" y="2932"/>
                </a:lnTo>
                <a:lnTo>
                  <a:pt x="215" y="2779"/>
                </a:lnTo>
                <a:lnTo>
                  <a:pt x="159" y="2624"/>
                </a:lnTo>
                <a:lnTo>
                  <a:pt x="112" y="2463"/>
                </a:lnTo>
                <a:lnTo>
                  <a:pt x="72" y="2300"/>
                </a:lnTo>
                <a:lnTo>
                  <a:pt x="40" y="2135"/>
                </a:lnTo>
                <a:lnTo>
                  <a:pt x="17" y="1965"/>
                </a:lnTo>
                <a:lnTo>
                  <a:pt x="3" y="1794"/>
                </a:lnTo>
                <a:lnTo>
                  <a:pt x="0" y="1621"/>
                </a:lnTo>
                <a:lnTo>
                  <a:pt x="3" y="1444"/>
                </a:lnTo>
                <a:lnTo>
                  <a:pt x="17" y="1270"/>
                </a:lnTo>
                <a:lnTo>
                  <a:pt x="42" y="1099"/>
                </a:lnTo>
                <a:lnTo>
                  <a:pt x="73" y="933"/>
                </a:lnTo>
                <a:lnTo>
                  <a:pt x="114" y="766"/>
                </a:lnTo>
                <a:lnTo>
                  <a:pt x="163" y="605"/>
                </a:lnTo>
                <a:lnTo>
                  <a:pt x="221" y="448"/>
                </a:lnTo>
                <a:lnTo>
                  <a:pt x="285" y="294"/>
                </a:lnTo>
                <a:lnTo>
                  <a:pt x="359" y="145"/>
                </a:lnTo>
                <a:lnTo>
                  <a:pt x="439" y="0"/>
                </a:lnTo>
                <a:close/>
              </a:path>
            </a:pathLst>
          </a:custGeom>
          <a:solidFill>
            <a:srgbClr val="BF9000"/>
          </a:solid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2"/>
          <p:cNvSpPr/>
          <p:nvPr/>
        </p:nvSpPr>
        <p:spPr>
          <a:xfrm flipH="1">
            <a:off x="3702502" y="200"/>
            <a:ext cx="1247787" cy="7232253"/>
          </a:xfrm>
          <a:custGeom>
            <a:avLst/>
            <a:gdLst/>
            <a:ahLst/>
            <a:cxnLst/>
            <a:rect l="l" t="t" r="r" b="b"/>
            <a:pathLst>
              <a:path w="559" h="3224" extrusionOk="0">
                <a:moveTo>
                  <a:pt x="533" y="0"/>
                </a:moveTo>
                <a:lnTo>
                  <a:pt x="547" y="0"/>
                </a:lnTo>
                <a:lnTo>
                  <a:pt x="475" y="162"/>
                </a:lnTo>
                <a:lnTo>
                  <a:pt x="410" y="332"/>
                </a:lnTo>
                <a:lnTo>
                  <a:pt x="354" y="504"/>
                </a:lnTo>
                <a:lnTo>
                  <a:pt x="305" y="679"/>
                </a:lnTo>
                <a:lnTo>
                  <a:pt x="266" y="857"/>
                </a:lnTo>
                <a:lnTo>
                  <a:pt x="235" y="1039"/>
                </a:lnTo>
                <a:lnTo>
                  <a:pt x="212" y="1223"/>
                </a:lnTo>
                <a:lnTo>
                  <a:pt x="198" y="1410"/>
                </a:lnTo>
                <a:lnTo>
                  <a:pt x="193" y="1599"/>
                </a:lnTo>
                <a:lnTo>
                  <a:pt x="198" y="1792"/>
                </a:lnTo>
                <a:lnTo>
                  <a:pt x="212" y="1981"/>
                </a:lnTo>
                <a:lnTo>
                  <a:pt x="235" y="2168"/>
                </a:lnTo>
                <a:lnTo>
                  <a:pt x="268" y="2354"/>
                </a:lnTo>
                <a:lnTo>
                  <a:pt x="310" y="2534"/>
                </a:lnTo>
                <a:lnTo>
                  <a:pt x="359" y="2713"/>
                </a:lnTo>
                <a:lnTo>
                  <a:pt x="419" y="2886"/>
                </a:lnTo>
                <a:lnTo>
                  <a:pt x="485" y="3058"/>
                </a:lnTo>
                <a:lnTo>
                  <a:pt x="559" y="3224"/>
                </a:lnTo>
                <a:lnTo>
                  <a:pt x="224" y="3224"/>
                </a:lnTo>
                <a:lnTo>
                  <a:pt x="167" y="3049"/>
                </a:lnTo>
                <a:lnTo>
                  <a:pt x="118" y="2872"/>
                </a:lnTo>
                <a:lnTo>
                  <a:pt x="76" y="2690"/>
                </a:lnTo>
                <a:lnTo>
                  <a:pt x="42" y="2506"/>
                </a:lnTo>
                <a:lnTo>
                  <a:pt x="20" y="2319"/>
                </a:lnTo>
                <a:lnTo>
                  <a:pt x="4" y="2130"/>
                </a:lnTo>
                <a:lnTo>
                  <a:pt x="0" y="1937"/>
                </a:lnTo>
                <a:lnTo>
                  <a:pt x="4" y="1747"/>
                </a:lnTo>
                <a:lnTo>
                  <a:pt x="18" y="1556"/>
                </a:lnTo>
                <a:lnTo>
                  <a:pt x="42" y="1370"/>
                </a:lnTo>
                <a:lnTo>
                  <a:pt x="74" y="1186"/>
                </a:lnTo>
                <a:lnTo>
                  <a:pt x="116" y="1006"/>
                </a:lnTo>
                <a:lnTo>
                  <a:pt x="165" y="828"/>
                </a:lnTo>
                <a:lnTo>
                  <a:pt x="223" y="654"/>
                </a:lnTo>
                <a:lnTo>
                  <a:pt x="289" y="484"/>
                </a:lnTo>
                <a:lnTo>
                  <a:pt x="363" y="318"/>
                </a:lnTo>
                <a:lnTo>
                  <a:pt x="443" y="157"/>
                </a:lnTo>
                <a:lnTo>
                  <a:pt x="5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1016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"/>
          <p:cNvSpPr/>
          <p:nvPr/>
        </p:nvSpPr>
        <p:spPr>
          <a:xfrm>
            <a:off x="353" y="199"/>
            <a:ext cx="12858044" cy="7232253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3"/>
          <p:cNvSpPr/>
          <p:nvPr/>
        </p:nvSpPr>
        <p:spPr>
          <a:xfrm flipH="1">
            <a:off x="353" y="200"/>
            <a:ext cx="4495553" cy="7232253"/>
          </a:xfrm>
          <a:custGeom>
            <a:avLst/>
            <a:gdLst/>
            <a:ahLst/>
            <a:cxnLst/>
            <a:rect l="l" t="t" r="r" b="b"/>
            <a:pathLst>
              <a:path w="2330" h="3224" extrusionOk="0">
                <a:moveTo>
                  <a:pt x="354" y="0"/>
                </a:moveTo>
                <a:lnTo>
                  <a:pt x="2330" y="0"/>
                </a:lnTo>
                <a:lnTo>
                  <a:pt x="2330" y="3224"/>
                </a:lnTo>
                <a:lnTo>
                  <a:pt x="366" y="3224"/>
                </a:lnTo>
                <a:lnTo>
                  <a:pt x="292" y="3058"/>
                </a:lnTo>
                <a:lnTo>
                  <a:pt x="226" y="2886"/>
                </a:lnTo>
                <a:lnTo>
                  <a:pt x="166" y="2713"/>
                </a:lnTo>
                <a:lnTo>
                  <a:pt x="117" y="2534"/>
                </a:lnTo>
                <a:lnTo>
                  <a:pt x="75" y="2354"/>
                </a:lnTo>
                <a:lnTo>
                  <a:pt x="42" y="2168"/>
                </a:lnTo>
                <a:lnTo>
                  <a:pt x="19" y="1981"/>
                </a:lnTo>
                <a:lnTo>
                  <a:pt x="5" y="1792"/>
                </a:lnTo>
                <a:lnTo>
                  <a:pt x="0" y="1599"/>
                </a:lnTo>
                <a:lnTo>
                  <a:pt x="5" y="1410"/>
                </a:lnTo>
                <a:lnTo>
                  <a:pt x="19" y="1223"/>
                </a:lnTo>
                <a:lnTo>
                  <a:pt x="42" y="1039"/>
                </a:lnTo>
                <a:lnTo>
                  <a:pt x="73" y="857"/>
                </a:lnTo>
                <a:lnTo>
                  <a:pt x="112" y="679"/>
                </a:lnTo>
                <a:lnTo>
                  <a:pt x="161" y="504"/>
                </a:lnTo>
                <a:lnTo>
                  <a:pt x="217" y="332"/>
                </a:lnTo>
                <a:lnTo>
                  <a:pt x="282" y="162"/>
                </a:lnTo>
                <a:lnTo>
                  <a:pt x="354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3"/>
          <p:cNvSpPr/>
          <p:nvPr/>
        </p:nvSpPr>
        <p:spPr>
          <a:xfrm flipH="1">
            <a:off x="3175708" y="200"/>
            <a:ext cx="1716545" cy="7232253"/>
          </a:xfrm>
          <a:custGeom>
            <a:avLst/>
            <a:gdLst/>
            <a:ahLst/>
            <a:cxnLst/>
            <a:rect l="l" t="t" r="r" b="b"/>
            <a:pathLst>
              <a:path w="769" h="3224" extrusionOk="0">
                <a:moveTo>
                  <a:pt x="439" y="0"/>
                </a:moveTo>
                <a:lnTo>
                  <a:pt x="769" y="0"/>
                </a:lnTo>
                <a:lnTo>
                  <a:pt x="679" y="157"/>
                </a:lnTo>
                <a:lnTo>
                  <a:pt x="599" y="318"/>
                </a:lnTo>
                <a:lnTo>
                  <a:pt x="525" y="484"/>
                </a:lnTo>
                <a:lnTo>
                  <a:pt x="459" y="654"/>
                </a:lnTo>
                <a:lnTo>
                  <a:pt x="401" y="828"/>
                </a:lnTo>
                <a:lnTo>
                  <a:pt x="352" y="1006"/>
                </a:lnTo>
                <a:lnTo>
                  <a:pt x="310" y="1186"/>
                </a:lnTo>
                <a:lnTo>
                  <a:pt x="278" y="1370"/>
                </a:lnTo>
                <a:lnTo>
                  <a:pt x="254" y="1556"/>
                </a:lnTo>
                <a:lnTo>
                  <a:pt x="240" y="1747"/>
                </a:lnTo>
                <a:lnTo>
                  <a:pt x="236" y="1937"/>
                </a:lnTo>
                <a:lnTo>
                  <a:pt x="240" y="2130"/>
                </a:lnTo>
                <a:lnTo>
                  <a:pt x="256" y="2319"/>
                </a:lnTo>
                <a:lnTo>
                  <a:pt x="278" y="2506"/>
                </a:lnTo>
                <a:lnTo>
                  <a:pt x="312" y="2690"/>
                </a:lnTo>
                <a:lnTo>
                  <a:pt x="354" y="2872"/>
                </a:lnTo>
                <a:lnTo>
                  <a:pt x="403" y="3049"/>
                </a:lnTo>
                <a:lnTo>
                  <a:pt x="460" y="3224"/>
                </a:lnTo>
                <a:lnTo>
                  <a:pt x="429" y="3224"/>
                </a:lnTo>
                <a:lnTo>
                  <a:pt x="350" y="3080"/>
                </a:lnTo>
                <a:lnTo>
                  <a:pt x="280" y="2932"/>
                </a:lnTo>
                <a:lnTo>
                  <a:pt x="215" y="2779"/>
                </a:lnTo>
                <a:lnTo>
                  <a:pt x="159" y="2624"/>
                </a:lnTo>
                <a:lnTo>
                  <a:pt x="112" y="2463"/>
                </a:lnTo>
                <a:lnTo>
                  <a:pt x="72" y="2300"/>
                </a:lnTo>
                <a:lnTo>
                  <a:pt x="40" y="2135"/>
                </a:lnTo>
                <a:lnTo>
                  <a:pt x="17" y="1965"/>
                </a:lnTo>
                <a:lnTo>
                  <a:pt x="3" y="1794"/>
                </a:lnTo>
                <a:lnTo>
                  <a:pt x="0" y="1621"/>
                </a:lnTo>
                <a:lnTo>
                  <a:pt x="3" y="1444"/>
                </a:lnTo>
                <a:lnTo>
                  <a:pt x="17" y="1270"/>
                </a:lnTo>
                <a:lnTo>
                  <a:pt x="42" y="1099"/>
                </a:lnTo>
                <a:lnTo>
                  <a:pt x="73" y="933"/>
                </a:lnTo>
                <a:lnTo>
                  <a:pt x="114" y="766"/>
                </a:lnTo>
                <a:lnTo>
                  <a:pt x="163" y="605"/>
                </a:lnTo>
                <a:lnTo>
                  <a:pt x="221" y="448"/>
                </a:lnTo>
                <a:lnTo>
                  <a:pt x="285" y="294"/>
                </a:lnTo>
                <a:lnTo>
                  <a:pt x="359" y="145"/>
                </a:lnTo>
                <a:lnTo>
                  <a:pt x="439" y="0"/>
                </a:lnTo>
                <a:close/>
              </a:path>
            </a:pathLst>
          </a:custGeom>
          <a:solidFill>
            <a:srgbClr val="BF9000"/>
          </a:solidFill>
          <a:ln>
            <a:noFill/>
          </a:ln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3"/>
          <p:cNvSpPr/>
          <p:nvPr/>
        </p:nvSpPr>
        <p:spPr>
          <a:xfrm flipH="1">
            <a:off x="3702502" y="200"/>
            <a:ext cx="1247787" cy="7232253"/>
          </a:xfrm>
          <a:custGeom>
            <a:avLst/>
            <a:gdLst/>
            <a:ahLst/>
            <a:cxnLst/>
            <a:rect l="l" t="t" r="r" b="b"/>
            <a:pathLst>
              <a:path w="559" h="3224" extrusionOk="0">
                <a:moveTo>
                  <a:pt x="533" y="0"/>
                </a:moveTo>
                <a:lnTo>
                  <a:pt x="547" y="0"/>
                </a:lnTo>
                <a:lnTo>
                  <a:pt x="475" y="162"/>
                </a:lnTo>
                <a:lnTo>
                  <a:pt x="410" y="332"/>
                </a:lnTo>
                <a:lnTo>
                  <a:pt x="354" y="504"/>
                </a:lnTo>
                <a:lnTo>
                  <a:pt x="305" y="679"/>
                </a:lnTo>
                <a:lnTo>
                  <a:pt x="266" y="857"/>
                </a:lnTo>
                <a:lnTo>
                  <a:pt x="235" y="1039"/>
                </a:lnTo>
                <a:lnTo>
                  <a:pt x="212" y="1223"/>
                </a:lnTo>
                <a:lnTo>
                  <a:pt x="198" y="1410"/>
                </a:lnTo>
                <a:lnTo>
                  <a:pt x="193" y="1599"/>
                </a:lnTo>
                <a:lnTo>
                  <a:pt x="198" y="1792"/>
                </a:lnTo>
                <a:lnTo>
                  <a:pt x="212" y="1981"/>
                </a:lnTo>
                <a:lnTo>
                  <a:pt x="235" y="2168"/>
                </a:lnTo>
                <a:lnTo>
                  <a:pt x="268" y="2354"/>
                </a:lnTo>
                <a:lnTo>
                  <a:pt x="310" y="2534"/>
                </a:lnTo>
                <a:lnTo>
                  <a:pt x="359" y="2713"/>
                </a:lnTo>
                <a:lnTo>
                  <a:pt x="419" y="2886"/>
                </a:lnTo>
                <a:lnTo>
                  <a:pt x="485" y="3058"/>
                </a:lnTo>
                <a:lnTo>
                  <a:pt x="559" y="3224"/>
                </a:lnTo>
                <a:lnTo>
                  <a:pt x="224" y="3224"/>
                </a:lnTo>
                <a:lnTo>
                  <a:pt x="167" y="3049"/>
                </a:lnTo>
                <a:lnTo>
                  <a:pt x="118" y="2872"/>
                </a:lnTo>
                <a:lnTo>
                  <a:pt x="76" y="2690"/>
                </a:lnTo>
                <a:lnTo>
                  <a:pt x="42" y="2506"/>
                </a:lnTo>
                <a:lnTo>
                  <a:pt x="20" y="2319"/>
                </a:lnTo>
                <a:lnTo>
                  <a:pt x="4" y="2130"/>
                </a:lnTo>
                <a:lnTo>
                  <a:pt x="0" y="1937"/>
                </a:lnTo>
                <a:lnTo>
                  <a:pt x="4" y="1747"/>
                </a:lnTo>
                <a:lnTo>
                  <a:pt x="18" y="1556"/>
                </a:lnTo>
                <a:lnTo>
                  <a:pt x="42" y="1370"/>
                </a:lnTo>
                <a:lnTo>
                  <a:pt x="74" y="1186"/>
                </a:lnTo>
                <a:lnTo>
                  <a:pt x="116" y="1006"/>
                </a:lnTo>
                <a:lnTo>
                  <a:pt x="165" y="828"/>
                </a:lnTo>
                <a:lnTo>
                  <a:pt x="223" y="654"/>
                </a:lnTo>
                <a:lnTo>
                  <a:pt x="289" y="484"/>
                </a:lnTo>
                <a:lnTo>
                  <a:pt x="363" y="318"/>
                </a:lnTo>
                <a:lnTo>
                  <a:pt x="443" y="157"/>
                </a:lnTo>
                <a:lnTo>
                  <a:pt x="53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1016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128550" tIns="64275" rIns="128550" bIns="6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4326395" y="932156"/>
            <a:ext cx="4320242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專案背景</a:t>
            </a:r>
            <a:endParaRPr sz="4000">
              <a:solidFill>
                <a:schemeClr val="accen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64" name="Google Shape;64;p3"/>
          <p:cNvSpPr/>
          <p:nvPr/>
        </p:nvSpPr>
        <p:spPr>
          <a:xfrm>
            <a:off x="1227660" y="2371193"/>
            <a:ext cx="2963463" cy="3154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899"/>
              <a:buFont typeface="Arial"/>
              <a:buNone/>
            </a:pPr>
            <a:r>
              <a:rPr lang="zh-TW" sz="19899" cap="non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01</a:t>
            </a:r>
            <a:endParaRPr sz="19899" cap="none">
              <a:solidFill>
                <a:schemeClr val="accen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65" name="Google Shape;65;p3"/>
          <p:cNvSpPr txBox="1"/>
          <p:nvPr/>
        </p:nvSpPr>
        <p:spPr>
          <a:xfrm>
            <a:off x="5567843" y="1738885"/>
            <a:ext cx="183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41" marR="0" lvl="1" indent="-184141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zh-TW" sz="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問題描述</a:t>
            </a:r>
            <a:endParaRPr sz="2000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3"/>
          <p:cNvSpPr txBox="1"/>
          <p:nvPr/>
        </p:nvSpPr>
        <p:spPr>
          <a:xfrm>
            <a:off x="5568800" y="2166873"/>
            <a:ext cx="1837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71441" marR="0" lvl="1" indent="-18414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</a:pPr>
            <a:r>
              <a:rPr lang="zh-TW" sz="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現況</a:t>
            </a:r>
            <a:r>
              <a:rPr lang="zh-TW" sz="2000">
                <a:solidFill>
                  <a:schemeClr val="accent1"/>
                </a:solidFill>
              </a:rPr>
              <a:t>分</a:t>
            </a:r>
            <a:r>
              <a:rPr lang="zh-TW" sz="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析</a:t>
            </a:r>
            <a:endParaRPr sz="2000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4"/>
          <p:cNvGrpSpPr/>
          <p:nvPr/>
        </p:nvGrpSpPr>
        <p:grpSpPr>
          <a:xfrm>
            <a:off x="6567188" y="2021434"/>
            <a:ext cx="2873914" cy="2190498"/>
            <a:chOff x="6566394" y="2021434"/>
            <a:chExt cx="2873914" cy="2190498"/>
          </a:xfrm>
        </p:grpSpPr>
        <p:sp>
          <p:nvSpPr>
            <p:cNvPr id="73" name="Google Shape;73;p4"/>
            <p:cNvSpPr/>
            <p:nvPr/>
          </p:nvSpPr>
          <p:spPr>
            <a:xfrm flipH="1">
              <a:off x="6566394" y="2073819"/>
              <a:ext cx="562560" cy="325906"/>
            </a:xfrm>
            <a:custGeom>
              <a:avLst/>
              <a:gdLst/>
              <a:ahLst/>
              <a:cxnLst/>
              <a:rect l="l" t="t" r="r" b="b"/>
              <a:pathLst>
                <a:path w="400092" h="231784" extrusionOk="0">
                  <a:moveTo>
                    <a:pt x="386861" y="228587"/>
                  </a:moveTo>
                  <a:cubicBezTo>
                    <a:pt x="399561" y="220066"/>
                    <a:pt x="407403" y="162418"/>
                    <a:pt x="390058" y="87910"/>
                  </a:cubicBezTo>
                  <a:cubicBezTo>
                    <a:pt x="295691" y="-157526"/>
                    <a:pt x="37301" y="183825"/>
                    <a:pt x="0" y="231784"/>
                  </a:cubicBezTo>
                  <a:lnTo>
                    <a:pt x="386861" y="22858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 flipH="1">
              <a:off x="6595750" y="2021434"/>
              <a:ext cx="2844558" cy="2190498"/>
            </a:xfrm>
            <a:custGeom>
              <a:avLst/>
              <a:gdLst/>
              <a:ahLst/>
              <a:cxnLst/>
              <a:rect l="l" t="t" r="r" b="b"/>
              <a:pathLst>
                <a:path w="2023046" h="1557880" extrusionOk="0">
                  <a:moveTo>
                    <a:pt x="0" y="1557880"/>
                  </a:moveTo>
                  <a:cubicBezTo>
                    <a:pt x="656072" y="163728"/>
                    <a:pt x="648615" y="123013"/>
                    <a:pt x="947947" y="0"/>
                  </a:cubicBezTo>
                  <a:lnTo>
                    <a:pt x="1927594" y="6761"/>
                  </a:lnTo>
                  <a:cubicBezTo>
                    <a:pt x="1981807" y="34055"/>
                    <a:pt x="1994802" y="50814"/>
                    <a:pt x="2023046" y="100606"/>
                  </a:cubicBezTo>
                  <a:cubicBezTo>
                    <a:pt x="1744216" y="-198728"/>
                    <a:pt x="1262938" y="1099954"/>
                    <a:pt x="1012811" y="1551003"/>
                  </a:cubicBezTo>
                  <a:lnTo>
                    <a:pt x="0" y="15578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" name="Google Shape;75;p4"/>
          <p:cNvGrpSpPr/>
          <p:nvPr/>
        </p:nvGrpSpPr>
        <p:grpSpPr>
          <a:xfrm>
            <a:off x="3237275" y="2021434"/>
            <a:ext cx="2864179" cy="2179697"/>
            <a:chOff x="3236480" y="2021433"/>
            <a:chExt cx="2864179" cy="2179697"/>
          </a:xfrm>
        </p:grpSpPr>
        <p:sp>
          <p:nvSpPr>
            <p:cNvPr id="76" name="Google Shape;76;p4"/>
            <p:cNvSpPr/>
            <p:nvPr/>
          </p:nvSpPr>
          <p:spPr>
            <a:xfrm>
              <a:off x="5538099" y="2073819"/>
              <a:ext cx="562560" cy="325906"/>
            </a:xfrm>
            <a:custGeom>
              <a:avLst/>
              <a:gdLst/>
              <a:ahLst/>
              <a:cxnLst/>
              <a:rect l="l" t="t" r="r" b="b"/>
              <a:pathLst>
                <a:path w="400092" h="231784" extrusionOk="0">
                  <a:moveTo>
                    <a:pt x="386861" y="228587"/>
                  </a:moveTo>
                  <a:cubicBezTo>
                    <a:pt x="399561" y="220066"/>
                    <a:pt x="407403" y="162418"/>
                    <a:pt x="390058" y="87910"/>
                  </a:cubicBezTo>
                  <a:cubicBezTo>
                    <a:pt x="295691" y="-157526"/>
                    <a:pt x="37301" y="183825"/>
                    <a:pt x="0" y="231784"/>
                  </a:cubicBezTo>
                  <a:lnTo>
                    <a:pt x="386861" y="22858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3236480" y="2021433"/>
              <a:ext cx="2836007" cy="2179697"/>
            </a:xfrm>
            <a:custGeom>
              <a:avLst/>
              <a:gdLst/>
              <a:ahLst/>
              <a:cxnLst/>
              <a:rect l="l" t="t" r="r" b="b"/>
              <a:pathLst>
                <a:path w="2016965" h="1550198" extrusionOk="0">
                  <a:moveTo>
                    <a:pt x="0" y="1550198"/>
                  </a:moveTo>
                  <a:cubicBezTo>
                    <a:pt x="656072" y="156046"/>
                    <a:pt x="633613" y="123013"/>
                    <a:pt x="932945" y="0"/>
                  </a:cubicBezTo>
                  <a:lnTo>
                    <a:pt x="1921513" y="6761"/>
                  </a:lnTo>
                  <a:cubicBezTo>
                    <a:pt x="1975726" y="34055"/>
                    <a:pt x="1988721" y="50814"/>
                    <a:pt x="2016965" y="100606"/>
                  </a:cubicBezTo>
                  <a:cubicBezTo>
                    <a:pt x="1738135" y="-198728"/>
                    <a:pt x="1269541" y="1097480"/>
                    <a:pt x="1019414" y="1548529"/>
                  </a:cubicBezTo>
                  <a:lnTo>
                    <a:pt x="0" y="15501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6567188" y="4161164"/>
            <a:ext cx="2874548" cy="2149585"/>
            <a:chOff x="6566394" y="4204652"/>
            <a:chExt cx="2874548" cy="2149585"/>
          </a:xfrm>
        </p:grpSpPr>
        <p:sp>
          <p:nvSpPr>
            <p:cNvPr id="79" name="Google Shape;79;p4"/>
            <p:cNvSpPr/>
            <p:nvPr/>
          </p:nvSpPr>
          <p:spPr>
            <a:xfrm rot="10800000">
              <a:off x="6566394" y="5984842"/>
              <a:ext cx="562560" cy="325906"/>
            </a:xfrm>
            <a:custGeom>
              <a:avLst/>
              <a:gdLst/>
              <a:ahLst/>
              <a:cxnLst/>
              <a:rect l="l" t="t" r="r" b="b"/>
              <a:pathLst>
                <a:path w="400092" h="231784" extrusionOk="0">
                  <a:moveTo>
                    <a:pt x="386861" y="228587"/>
                  </a:moveTo>
                  <a:cubicBezTo>
                    <a:pt x="399561" y="220066"/>
                    <a:pt x="407403" y="162418"/>
                    <a:pt x="390058" y="87910"/>
                  </a:cubicBezTo>
                  <a:cubicBezTo>
                    <a:pt x="295691" y="-157526"/>
                    <a:pt x="37301" y="183825"/>
                    <a:pt x="0" y="231784"/>
                  </a:cubicBezTo>
                  <a:lnTo>
                    <a:pt x="386861" y="22858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 rot="10800000">
              <a:off x="6595751" y="4204652"/>
              <a:ext cx="2845191" cy="2149585"/>
            </a:xfrm>
            <a:custGeom>
              <a:avLst/>
              <a:gdLst/>
              <a:ahLst/>
              <a:cxnLst/>
              <a:rect l="l" t="t" r="r" b="b"/>
              <a:pathLst>
                <a:path w="2023497" h="1528783" extrusionOk="0">
                  <a:moveTo>
                    <a:pt x="0" y="1522046"/>
                  </a:moveTo>
                  <a:cubicBezTo>
                    <a:pt x="656072" y="127894"/>
                    <a:pt x="631008" y="123013"/>
                    <a:pt x="930340" y="0"/>
                  </a:cubicBezTo>
                  <a:lnTo>
                    <a:pt x="1928045" y="808"/>
                  </a:lnTo>
                  <a:cubicBezTo>
                    <a:pt x="1982258" y="28102"/>
                    <a:pt x="1995253" y="44861"/>
                    <a:pt x="2023497" y="94653"/>
                  </a:cubicBezTo>
                  <a:cubicBezTo>
                    <a:pt x="1744667" y="-204681"/>
                    <a:pt x="1259220" y="1077734"/>
                    <a:pt x="1009093" y="1528783"/>
                  </a:cubicBezTo>
                  <a:lnTo>
                    <a:pt x="0" y="152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" name="Google Shape;81;p4"/>
          <p:cNvGrpSpPr/>
          <p:nvPr/>
        </p:nvGrpSpPr>
        <p:grpSpPr>
          <a:xfrm>
            <a:off x="3232681" y="4185258"/>
            <a:ext cx="2868772" cy="2188952"/>
            <a:chOff x="3231887" y="4185258"/>
            <a:chExt cx="2868772" cy="2188952"/>
          </a:xfrm>
        </p:grpSpPr>
        <p:sp>
          <p:nvSpPr>
            <p:cNvPr id="82" name="Google Shape;82;p4"/>
            <p:cNvSpPr/>
            <p:nvPr/>
          </p:nvSpPr>
          <p:spPr>
            <a:xfrm rot="10800000" flipH="1">
              <a:off x="5538099" y="5984842"/>
              <a:ext cx="562560" cy="325906"/>
            </a:xfrm>
            <a:custGeom>
              <a:avLst/>
              <a:gdLst/>
              <a:ahLst/>
              <a:cxnLst/>
              <a:rect l="l" t="t" r="r" b="b"/>
              <a:pathLst>
                <a:path w="400092" h="231784" extrusionOk="0">
                  <a:moveTo>
                    <a:pt x="386861" y="228587"/>
                  </a:moveTo>
                  <a:cubicBezTo>
                    <a:pt x="399561" y="220066"/>
                    <a:pt x="407403" y="162418"/>
                    <a:pt x="390058" y="87910"/>
                  </a:cubicBezTo>
                  <a:cubicBezTo>
                    <a:pt x="295691" y="-157526"/>
                    <a:pt x="37301" y="183825"/>
                    <a:pt x="0" y="231784"/>
                  </a:cubicBezTo>
                  <a:lnTo>
                    <a:pt x="386861" y="228587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4"/>
            <p:cNvSpPr/>
            <p:nvPr/>
          </p:nvSpPr>
          <p:spPr>
            <a:xfrm rot="10800000" flipH="1">
              <a:off x="3231887" y="4185258"/>
              <a:ext cx="2840599" cy="2188952"/>
            </a:xfrm>
            <a:custGeom>
              <a:avLst/>
              <a:gdLst/>
              <a:ahLst/>
              <a:cxnLst/>
              <a:rect l="l" t="t" r="r" b="b"/>
              <a:pathLst>
                <a:path w="2020231" h="1556780" extrusionOk="0">
                  <a:moveTo>
                    <a:pt x="0" y="1545387"/>
                  </a:moveTo>
                  <a:cubicBezTo>
                    <a:pt x="656072" y="151235"/>
                    <a:pt x="631747" y="123013"/>
                    <a:pt x="931079" y="0"/>
                  </a:cubicBezTo>
                  <a:lnTo>
                    <a:pt x="1924779" y="15012"/>
                  </a:lnTo>
                  <a:cubicBezTo>
                    <a:pt x="1978992" y="42306"/>
                    <a:pt x="1991987" y="59065"/>
                    <a:pt x="2020231" y="108857"/>
                  </a:cubicBezTo>
                  <a:cubicBezTo>
                    <a:pt x="1741401" y="-190477"/>
                    <a:pt x="1272807" y="1105731"/>
                    <a:pt x="1022680" y="1556780"/>
                  </a:cubicBezTo>
                  <a:lnTo>
                    <a:pt x="0" y="154538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" name="Google Shape;84;p4"/>
          <p:cNvGrpSpPr/>
          <p:nvPr/>
        </p:nvGrpSpPr>
        <p:grpSpPr>
          <a:xfrm>
            <a:off x="2333018" y="2356940"/>
            <a:ext cx="8247556" cy="3643436"/>
            <a:chOff x="2332224" y="2356940"/>
            <a:chExt cx="8247556" cy="3643436"/>
          </a:xfrm>
        </p:grpSpPr>
        <p:grpSp>
          <p:nvGrpSpPr>
            <p:cNvPr id="85" name="Google Shape;85;p4"/>
            <p:cNvGrpSpPr/>
            <p:nvPr/>
          </p:nvGrpSpPr>
          <p:grpSpPr>
            <a:xfrm>
              <a:off x="2433471" y="2356940"/>
              <a:ext cx="8081289" cy="3643436"/>
              <a:chOff x="2433471" y="2356940"/>
              <a:chExt cx="8081289" cy="3643436"/>
            </a:xfrm>
          </p:grpSpPr>
          <p:grpSp>
            <p:nvGrpSpPr>
              <p:cNvPr id="86" name="Google Shape;86;p4"/>
              <p:cNvGrpSpPr/>
              <p:nvPr/>
            </p:nvGrpSpPr>
            <p:grpSpPr>
              <a:xfrm>
                <a:off x="2433471" y="2356940"/>
                <a:ext cx="8081289" cy="64285"/>
                <a:chOff x="1172471" y="1676076"/>
                <a:chExt cx="5747404" cy="45719"/>
              </a:xfrm>
            </p:grpSpPr>
            <p:sp>
              <p:nvSpPr>
                <p:cNvPr id="87" name="Google Shape;87;p4"/>
                <p:cNvSpPr/>
                <p:nvPr/>
              </p:nvSpPr>
              <p:spPr>
                <a:xfrm>
                  <a:off x="4024402" y="1676076"/>
                  <a:ext cx="2895473" cy="45719"/>
                </a:xfrm>
                <a:prstGeom prst="ellipse">
                  <a:avLst/>
                </a:prstGeom>
                <a:gradFill>
                  <a:gsLst>
                    <a:gs pos="0">
                      <a:srgbClr val="F2F2F2">
                        <a:alpha val="0"/>
                      </a:srgbClr>
                    </a:gs>
                    <a:gs pos="24000">
                      <a:srgbClr val="F2F2F2">
                        <a:alpha val="0"/>
                      </a:srgbClr>
                    </a:gs>
                    <a:gs pos="100000">
                      <a:srgbClr val="BFBFBF">
                        <a:alpha val="16862"/>
                      </a:srgbClr>
                    </a:gs>
                  </a:gsLst>
                  <a:lin ang="540000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531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4"/>
                <p:cNvSpPr/>
                <p:nvPr/>
              </p:nvSpPr>
              <p:spPr>
                <a:xfrm>
                  <a:off x="1172471" y="1676076"/>
                  <a:ext cx="2895473" cy="45719"/>
                </a:xfrm>
                <a:prstGeom prst="ellipse">
                  <a:avLst/>
                </a:prstGeom>
                <a:gradFill>
                  <a:gsLst>
                    <a:gs pos="0">
                      <a:srgbClr val="F2F2F2">
                        <a:alpha val="0"/>
                      </a:srgbClr>
                    </a:gs>
                    <a:gs pos="24000">
                      <a:srgbClr val="F2F2F2">
                        <a:alpha val="0"/>
                      </a:srgbClr>
                    </a:gs>
                    <a:gs pos="100000">
                      <a:srgbClr val="BFBFBF">
                        <a:alpha val="16862"/>
                      </a:srgbClr>
                    </a:gs>
                  </a:gsLst>
                  <a:lin ang="540000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531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89" name="Google Shape;89;p4"/>
              <p:cNvGrpSpPr/>
              <p:nvPr/>
            </p:nvGrpSpPr>
            <p:grpSpPr>
              <a:xfrm>
                <a:off x="2433471" y="5936091"/>
                <a:ext cx="8081289" cy="64285"/>
                <a:chOff x="1172471" y="1676076"/>
                <a:chExt cx="5747404" cy="45719"/>
              </a:xfrm>
            </p:grpSpPr>
            <p:sp>
              <p:nvSpPr>
                <p:cNvPr id="90" name="Google Shape;90;p4"/>
                <p:cNvSpPr/>
                <p:nvPr/>
              </p:nvSpPr>
              <p:spPr>
                <a:xfrm>
                  <a:off x="4024402" y="1676076"/>
                  <a:ext cx="2895473" cy="45719"/>
                </a:xfrm>
                <a:prstGeom prst="ellipse">
                  <a:avLst/>
                </a:prstGeom>
                <a:gradFill>
                  <a:gsLst>
                    <a:gs pos="0">
                      <a:srgbClr val="F2F2F2">
                        <a:alpha val="0"/>
                      </a:srgbClr>
                    </a:gs>
                    <a:gs pos="24000">
                      <a:srgbClr val="F2F2F2">
                        <a:alpha val="0"/>
                      </a:srgbClr>
                    </a:gs>
                    <a:gs pos="100000">
                      <a:srgbClr val="BFBFBF">
                        <a:alpha val="16862"/>
                      </a:srgbClr>
                    </a:gs>
                  </a:gsLst>
                  <a:lin ang="540000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531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" name="Google Shape;91;p4"/>
                <p:cNvSpPr/>
                <p:nvPr/>
              </p:nvSpPr>
              <p:spPr>
                <a:xfrm>
                  <a:off x="1172471" y="1676076"/>
                  <a:ext cx="2895473" cy="45719"/>
                </a:xfrm>
                <a:prstGeom prst="ellipse">
                  <a:avLst/>
                </a:prstGeom>
                <a:gradFill>
                  <a:gsLst>
                    <a:gs pos="0">
                      <a:srgbClr val="F2F2F2">
                        <a:alpha val="0"/>
                      </a:srgbClr>
                    </a:gs>
                    <a:gs pos="24000">
                      <a:srgbClr val="F2F2F2">
                        <a:alpha val="0"/>
                      </a:srgbClr>
                    </a:gs>
                    <a:gs pos="100000">
                      <a:srgbClr val="BFBFBF">
                        <a:alpha val="16862"/>
                      </a:srgbClr>
                    </a:gs>
                  </a:gsLst>
                  <a:lin ang="540000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531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92" name="Google Shape;92;p4"/>
            <p:cNvSpPr/>
            <p:nvPr/>
          </p:nvSpPr>
          <p:spPr>
            <a:xfrm>
              <a:off x="2332224" y="4162247"/>
              <a:ext cx="2936213" cy="64285"/>
            </a:xfrm>
            <a:prstGeom prst="ellipse">
              <a:avLst/>
            </a:prstGeom>
            <a:gradFill>
              <a:gsLst>
                <a:gs pos="0">
                  <a:srgbClr val="F2F2F2">
                    <a:alpha val="0"/>
                  </a:srgbClr>
                </a:gs>
                <a:gs pos="24000">
                  <a:srgbClr val="F2F2F2">
                    <a:alpha val="0"/>
                  </a:srgbClr>
                </a:gs>
                <a:gs pos="100000">
                  <a:srgbClr val="BFBFBF">
                    <a:alpha val="16862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7643567" y="4162247"/>
              <a:ext cx="2936213" cy="64285"/>
            </a:xfrm>
            <a:prstGeom prst="ellipse">
              <a:avLst/>
            </a:prstGeom>
            <a:gradFill>
              <a:gsLst>
                <a:gs pos="0">
                  <a:srgbClr val="F2F2F2">
                    <a:alpha val="0"/>
                  </a:srgbClr>
                </a:gs>
                <a:gs pos="24000">
                  <a:srgbClr val="F2F2F2">
                    <a:alpha val="0"/>
                  </a:srgbClr>
                </a:gs>
                <a:gs pos="100000">
                  <a:srgbClr val="BFBFBF">
                    <a:alpha val="16862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" name="Google Shape;94;p4"/>
          <p:cNvGrpSpPr/>
          <p:nvPr/>
        </p:nvGrpSpPr>
        <p:grpSpPr>
          <a:xfrm>
            <a:off x="4170069" y="2741823"/>
            <a:ext cx="4505149" cy="2811703"/>
            <a:chOff x="4169274" y="2741822"/>
            <a:chExt cx="4505149" cy="2811703"/>
          </a:xfrm>
        </p:grpSpPr>
        <p:sp>
          <p:nvSpPr>
            <p:cNvPr id="95" name="Google Shape;95;p4"/>
            <p:cNvSpPr/>
            <p:nvPr/>
          </p:nvSpPr>
          <p:spPr>
            <a:xfrm>
              <a:off x="4265623" y="4987662"/>
              <a:ext cx="520311" cy="442192"/>
            </a:xfrm>
            <a:custGeom>
              <a:avLst/>
              <a:gdLst/>
              <a:ahLst/>
              <a:cxnLst/>
              <a:rect l="l" t="t" r="r" b="b"/>
              <a:pathLst>
                <a:path w="299" h="254" extrusionOk="0">
                  <a:moveTo>
                    <a:pt x="132" y="100"/>
                  </a:moveTo>
                  <a:cubicBezTo>
                    <a:pt x="146" y="107"/>
                    <a:pt x="158" y="118"/>
                    <a:pt x="167" y="132"/>
                  </a:cubicBezTo>
                  <a:cubicBezTo>
                    <a:pt x="169" y="134"/>
                    <a:pt x="170" y="136"/>
                    <a:pt x="172" y="139"/>
                  </a:cubicBezTo>
                  <a:cubicBezTo>
                    <a:pt x="178" y="129"/>
                    <a:pt x="178" y="129"/>
                    <a:pt x="178" y="129"/>
                  </a:cubicBezTo>
                  <a:cubicBezTo>
                    <a:pt x="178" y="69"/>
                    <a:pt x="178" y="69"/>
                    <a:pt x="178" y="69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68" y="69"/>
                    <a:pt x="168" y="69"/>
                    <a:pt x="168" y="69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77" y="37"/>
                    <a:pt x="177" y="37"/>
                    <a:pt x="177" y="37"/>
                  </a:cubicBezTo>
                  <a:cubicBezTo>
                    <a:pt x="244" y="37"/>
                    <a:pt x="244" y="37"/>
                    <a:pt x="244" y="37"/>
                  </a:cubicBezTo>
                  <a:cubicBezTo>
                    <a:pt x="253" y="37"/>
                    <a:pt x="253" y="37"/>
                    <a:pt x="253" y="37"/>
                  </a:cubicBezTo>
                  <a:cubicBezTo>
                    <a:pt x="253" y="46"/>
                    <a:pt x="253" y="46"/>
                    <a:pt x="253" y="46"/>
                  </a:cubicBezTo>
                  <a:cubicBezTo>
                    <a:pt x="253" y="60"/>
                    <a:pt x="253" y="60"/>
                    <a:pt x="253" y="60"/>
                  </a:cubicBezTo>
                  <a:cubicBezTo>
                    <a:pt x="253" y="69"/>
                    <a:pt x="253" y="69"/>
                    <a:pt x="253" y="69"/>
                  </a:cubicBezTo>
                  <a:cubicBezTo>
                    <a:pt x="244" y="69"/>
                    <a:pt x="244" y="69"/>
                    <a:pt x="244" y="69"/>
                  </a:cubicBezTo>
                  <a:cubicBezTo>
                    <a:pt x="244" y="127"/>
                    <a:pt x="244" y="127"/>
                    <a:pt x="244" y="127"/>
                  </a:cubicBezTo>
                  <a:cubicBezTo>
                    <a:pt x="264" y="162"/>
                    <a:pt x="264" y="162"/>
                    <a:pt x="264" y="162"/>
                  </a:cubicBezTo>
                  <a:cubicBezTo>
                    <a:pt x="264" y="162"/>
                    <a:pt x="264" y="162"/>
                    <a:pt x="264" y="162"/>
                  </a:cubicBezTo>
                  <a:cubicBezTo>
                    <a:pt x="295" y="214"/>
                    <a:pt x="295" y="214"/>
                    <a:pt x="295" y="214"/>
                  </a:cubicBezTo>
                  <a:cubicBezTo>
                    <a:pt x="295" y="215"/>
                    <a:pt x="295" y="215"/>
                    <a:pt x="295" y="215"/>
                  </a:cubicBezTo>
                  <a:cubicBezTo>
                    <a:pt x="298" y="220"/>
                    <a:pt x="299" y="226"/>
                    <a:pt x="299" y="231"/>
                  </a:cubicBezTo>
                  <a:cubicBezTo>
                    <a:pt x="299" y="235"/>
                    <a:pt x="297" y="239"/>
                    <a:pt x="295" y="243"/>
                  </a:cubicBezTo>
                  <a:cubicBezTo>
                    <a:pt x="293" y="246"/>
                    <a:pt x="290" y="249"/>
                    <a:pt x="287" y="251"/>
                  </a:cubicBezTo>
                  <a:cubicBezTo>
                    <a:pt x="283" y="252"/>
                    <a:pt x="279" y="254"/>
                    <a:pt x="274" y="253"/>
                  </a:cubicBezTo>
                  <a:cubicBezTo>
                    <a:pt x="274" y="253"/>
                    <a:pt x="274" y="253"/>
                    <a:pt x="274" y="253"/>
                  </a:cubicBezTo>
                  <a:cubicBezTo>
                    <a:pt x="211" y="253"/>
                    <a:pt x="211" y="253"/>
                    <a:pt x="211" y="253"/>
                  </a:cubicBezTo>
                  <a:cubicBezTo>
                    <a:pt x="150" y="253"/>
                    <a:pt x="150" y="253"/>
                    <a:pt x="150" y="253"/>
                  </a:cubicBezTo>
                  <a:cubicBezTo>
                    <a:pt x="150" y="253"/>
                    <a:pt x="150" y="253"/>
                    <a:pt x="150" y="253"/>
                  </a:cubicBezTo>
                  <a:cubicBezTo>
                    <a:pt x="150" y="253"/>
                    <a:pt x="150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4" y="253"/>
                    <a:pt x="34" y="253"/>
                    <a:pt x="34" y="253"/>
                  </a:cubicBezTo>
                  <a:cubicBezTo>
                    <a:pt x="31" y="251"/>
                    <a:pt x="31" y="251"/>
                    <a:pt x="31" y="251"/>
                  </a:cubicBezTo>
                  <a:cubicBezTo>
                    <a:pt x="22" y="243"/>
                    <a:pt x="14" y="232"/>
                    <a:pt x="8" y="220"/>
                  </a:cubicBezTo>
                  <a:cubicBezTo>
                    <a:pt x="3" y="209"/>
                    <a:pt x="0" y="196"/>
                    <a:pt x="0" y="182"/>
                  </a:cubicBezTo>
                  <a:cubicBezTo>
                    <a:pt x="0" y="164"/>
                    <a:pt x="6" y="147"/>
                    <a:pt x="15" y="132"/>
                  </a:cubicBezTo>
                  <a:cubicBezTo>
                    <a:pt x="24" y="119"/>
                    <a:pt x="36" y="108"/>
                    <a:pt x="50" y="101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10"/>
                    <a:pt x="149" y="10"/>
                    <a:pt x="149" y="10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49" y="50"/>
                    <a:pt x="149" y="50"/>
                    <a:pt x="149" y="50"/>
                  </a:cubicBezTo>
                  <a:cubicBezTo>
                    <a:pt x="139" y="50"/>
                    <a:pt x="139" y="50"/>
                    <a:pt x="139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100"/>
                    <a:pt x="132" y="100"/>
                    <a:pt x="132" y="100"/>
                  </a:cubicBezTo>
                  <a:close/>
                  <a:moveTo>
                    <a:pt x="230" y="164"/>
                  </a:moveTo>
                  <a:cubicBezTo>
                    <a:pt x="238" y="178"/>
                    <a:pt x="238" y="178"/>
                    <a:pt x="238" y="178"/>
                  </a:cubicBezTo>
                  <a:cubicBezTo>
                    <a:pt x="265" y="224"/>
                    <a:pt x="265" y="224"/>
                    <a:pt x="265" y="224"/>
                  </a:cubicBezTo>
                  <a:cubicBezTo>
                    <a:pt x="212" y="224"/>
                    <a:pt x="212" y="224"/>
                    <a:pt x="212" y="224"/>
                  </a:cubicBezTo>
                  <a:cubicBezTo>
                    <a:pt x="173" y="224"/>
                    <a:pt x="173" y="224"/>
                    <a:pt x="173" y="224"/>
                  </a:cubicBezTo>
                  <a:cubicBezTo>
                    <a:pt x="171" y="228"/>
                    <a:pt x="169" y="232"/>
                    <a:pt x="166" y="235"/>
                  </a:cubicBezTo>
                  <a:cubicBezTo>
                    <a:pt x="211" y="235"/>
                    <a:pt x="211" y="235"/>
                    <a:pt x="211" y="235"/>
                  </a:cubicBezTo>
                  <a:cubicBezTo>
                    <a:pt x="274" y="235"/>
                    <a:pt x="274" y="235"/>
                    <a:pt x="274" y="235"/>
                  </a:cubicBezTo>
                  <a:cubicBezTo>
                    <a:pt x="275" y="235"/>
                    <a:pt x="275" y="235"/>
                    <a:pt x="275" y="235"/>
                  </a:cubicBezTo>
                  <a:cubicBezTo>
                    <a:pt x="276" y="235"/>
                    <a:pt x="277" y="235"/>
                    <a:pt x="278" y="234"/>
                  </a:cubicBezTo>
                  <a:cubicBezTo>
                    <a:pt x="279" y="234"/>
                    <a:pt x="279" y="233"/>
                    <a:pt x="280" y="233"/>
                  </a:cubicBezTo>
                  <a:cubicBezTo>
                    <a:pt x="280" y="232"/>
                    <a:pt x="281" y="231"/>
                    <a:pt x="281" y="230"/>
                  </a:cubicBezTo>
                  <a:cubicBezTo>
                    <a:pt x="281" y="228"/>
                    <a:pt x="280" y="226"/>
                    <a:pt x="279" y="223"/>
                  </a:cubicBezTo>
                  <a:cubicBezTo>
                    <a:pt x="248" y="171"/>
                    <a:pt x="248" y="171"/>
                    <a:pt x="248" y="171"/>
                  </a:cubicBezTo>
                  <a:cubicBezTo>
                    <a:pt x="248" y="171"/>
                    <a:pt x="248" y="171"/>
                    <a:pt x="248" y="171"/>
                  </a:cubicBezTo>
                  <a:cubicBezTo>
                    <a:pt x="227" y="134"/>
                    <a:pt x="227" y="134"/>
                    <a:pt x="227" y="134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0"/>
                    <a:pt x="226" y="130"/>
                    <a:pt x="226" y="130"/>
                  </a:cubicBezTo>
                  <a:cubicBezTo>
                    <a:pt x="226" y="60"/>
                    <a:pt x="226" y="60"/>
                    <a:pt x="226" y="60"/>
                  </a:cubicBezTo>
                  <a:cubicBezTo>
                    <a:pt x="226" y="55"/>
                    <a:pt x="226" y="55"/>
                    <a:pt x="22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131"/>
                    <a:pt x="196" y="131"/>
                    <a:pt x="196" y="131"/>
                  </a:cubicBezTo>
                  <a:cubicBezTo>
                    <a:pt x="196" y="133"/>
                    <a:pt x="196" y="133"/>
                    <a:pt x="196" y="133"/>
                  </a:cubicBezTo>
                  <a:cubicBezTo>
                    <a:pt x="195" y="135"/>
                    <a:pt x="195" y="135"/>
                    <a:pt x="195" y="135"/>
                  </a:cubicBezTo>
                  <a:cubicBezTo>
                    <a:pt x="180" y="160"/>
                    <a:pt x="180" y="160"/>
                    <a:pt x="180" y="160"/>
                  </a:cubicBezTo>
                  <a:cubicBezTo>
                    <a:pt x="182" y="167"/>
                    <a:pt x="183" y="174"/>
                    <a:pt x="183" y="182"/>
                  </a:cubicBezTo>
                  <a:cubicBezTo>
                    <a:pt x="185" y="178"/>
                    <a:pt x="185" y="178"/>
                    <a:pt x="185" y="178"/>
                  </a:cubicBezTo>
                  <a:cubicBezTo>
                    <a:pt x="193" y="164"/>
                    <a:pt x="193" y="164"/>
                    <a:pt x="193" y="164"/>
                  </a:cubicBezTo>
                  <a:cubicBezTo>
                    <a:pt x="230" y="164"/>
                    <a:pt x="230" y="164"/>
                    <a:pt x="230" y="164"/>
                  </a:cubicBezTo>
                  <a:close/>
                  <a:moveTo>
                    <a:pt x="126" y="218"/>
                  </a:moveTo>
                  <a:cubicBezTo>
                    <a:pt x="126" y="217"/>
                    <a:pt x="127" y="217"/>
                    <a:pt x="127" y="216"/>
                  </a:cubicBezTo>
                  <a:cubicBezTo>
                    <a:pt x="146" y="183"/>
                    <a:pt x="146" y="183"/>
                    <a:pt x="146" y="183"/>
                  </a:cubicBezTo>
                  <a:cubicBezTo>
                    <a:pt x="146" y="179"/>
                    <a:pt x="145" y="174"/>
                    <a:pt x="144" y="170"/>
                  </a:cubicBezTo>
                  <a:cubicBezTo>
                    <a:pt x="143" y="168"/>
                    <a:pt x="143" y="166"/>
                    <a:pt x="142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5" y="166"/>
                    <a:pt x="44" y="168"/>
                    <a:pt x="43" y="170"/>
                  </a:cubicBezTo>
                  <a:cubicBezTo>
                    <a:pt x="42" y="175"/>
                    <a:pt x="41" y="179"/>
                    <a:pt x="41" y="184"/>
                  </a:cubicBezTo>
                  <a:cubicBezTo>
                    <a:pt x="41" y="191"/>
                    <a:pt x="43" y="198"/>
                    <a:pt x="45" y="204"/>
                  </a:cubicBezTo>
                  <a:cubicBezTo>
                    <a:pt x="48" y="209"/>
                    <a:pt x="50" y="214"/>
                    <a:pt x="54" y="218"/>
                  </a:cubicBezTo>
                  <a:cubicBezTo>
                    <a:pt x="126" y="218"/>
                    <a:pt x="126" y="218"/>
                    <a:pt x="126" y="218"/>
                  </a:cubicBezTo>
                  <a:close/>
                  <a:moveTo>
                    <a:pt x="32" y="139"/>
                  </a:moveTo>
                  <a:cubicBezTo>
                    <a:pt x="38" y="139"/>
                    <a:pt x="38" y="139"/>
                    <a:pt x="38" y="139"/>
                  </a:cubicBezTo>
                  <a:cubicBezTo>
                    <a:pt x="149" y="139"/>
                    <a:pt x="149" y="139"/>
                    <a:pt x="149" y="139"/>
                  </a:cubicBezTo>
                  <a:cubicBezTo>
                    <a:pt x="151" y="139"/>
                    <a:pt x="151" y="139"/>
                    <a:pt x="151" y="139"/>
                  </a:cubicBezTo>
                  <a:cubicBezTo>
                    <a:pt x="143" y="128"/>
                    <a:pt x="132" y="120"/>
                    <a:pt x="119" y="115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06"/>
                    <a:pt x="113" y="106"/>
                    <a:pt x="113" y="106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13" y="32"/>
                    <a:pt x="113" y="32"/>
                    <a:pt x="113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0" y="19"/>
                    <a:pt x="130" y="19"/>
                    <a:pt x="130" y="19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51" y="120"/>
                    <a:pt x="40" y="129"/>
                    <a:pt x="32" y="1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8550" tIns="64275" rIns="128550" bIns="6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8172826" y="4969295"/>
              <a:ext cx="501597" cy="584230"/>
            </a:xfrm>
            <a:custGeom>
              <a:avLst/>
              <a:gdLst/>
              <a:ahLst/>
              <a:cxnLst/>
              <a:rect l="l" t="t" r="r" b="b"/>
              <a:pathLst>
                <a:path w="293" h="341" extrusionOk="0">
                  <a:moveTo>
                    <a:pt x="29" y="41"/>
                  </a:moveTo>
                  <a:cubicBezTo>
                    <a:pt x="128" y="41"/>
                    <a:pt x="85" y="41"/>
                    <a:pt x="153" y="41"/>
                  </a:cubicBezTo>
                  <a:cubicBezTo>
                    <a:pt x="169" y="41"/>
                    <a:pt x="183" y="54"/>
                    <a:pt x="183" y="70"/>
                  </a:cubicBezTo>
                  <a:cubicBezTo>
                    <a:pt x="183" y="224"/>
                    <a:pt x="183" y="224"/>
                    <a:pt x="183" y="224"/>
                  </a:cubicBezTo>
                  <a:cubicBezTo>
                    <a:pt x="183" y="240"/>
                    <a:pt x="169" y="254"/>
                    <a:pt x="153" y="254"/>
                  </a:cubicBezTo>
                  <a:cubicBezTo>
                    <a:pt x="29" y="254"/>
                    <a:pt x="29" y="254"/>
                    <a:pt x="29" y="254"/>
                  </a:cubicBezTo>
                  <a:cubicBezTo>
                    <a:pt x="13" y="254"/>
                    <a:pt x="0" y="240"/>
                    <a:pt x="0" y="22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54"/>
                    <a:pt x="13" y="41"/>
                    <a:pt x="29" y="41"/>
                  </a:cubicBezTo>
                  <a:close/>
                  <a:moveTo>
                    <a:pt x="99" y="279"/>
                  </a:moveTo>
                  <a:cubicBezTo>
                    <a:pt x="110" y="279"/>
                    <a:pt x="110" y="279"/>
                    <a:pt x="110" y="279"/>
                  </a:cubicBezTo>
                  <a:cubicBezTo>
                    <a:pt x="110" y="260"/>
                    <a:pt x="110" y="260"/>
                    <a:pt x="110" y="260"/>
                  </a:cubicBezTo>
                  <a:cubicBezTo>
                    <a:pt x="70" y="260"/>
                    <a:pt x="70" y="260"/>
                    <a:pt x="70" y="260"/>
                  </a:cubicBezTo>
                  <a:cubicBezTo>
                    <a:pt x="70" y="279"/>
                    <a:pt x="70" y="279"/>
                    <a:pt x="70" y="279"/>
                  </a:cubicBezTo>
                  <a:cubicBezTo>
                    <a:pt x="82" y="279"/>
                    <a:pt x="82" y="279"/>
                    <a:pt x="82" y="279"/>
                  </a:cubicBezTo>
                  <a:cubicBezTo>
                    <a:pt x="83" y="294"/>
                    <a:pt x="87" y="307"/>
                    <a:pt x="93" y="317"/>
                  </a:cubicBezTo>
                  <a:cubicBezTo>
                    <a:pt x="99" y="326"/>
                    <a:pt x="107" y="333"/>
                    <a:pt x="116" y="337"/>
                  </a:cubicBezTo>
                  <a:cubicBezTo>
                    <a:pt x="125" y="340"/>
                    <a:pt x="136" y="341"/>
                    <a:pt x="148" y="338"/>
                  </a:cubicBezTo>
                  <a:cubicBezTo>
                    <a:pt x="163" y="333"/>
                    <a:pt x="180" y="322"/>
                    <a:pt x="196" y="302"/>
                  </a:cubicBezTo>
                  <a:cubicBezTo>
                    <a:pt x="200" y="297"/>
                    <a:pt x="204" y="292"/>
                    <a:pt x="207" y="288"/>
                  </a:cubicBezTo>
                  <a:cubicBezTo>
                    <a:pt x="221" y="270"/>
                    <a:pt x="234" y="253"/>
                    <a:pt x="245" y="248"/>
                  </a:cubicBezTo>
                  <a:cubicBezTo>
                    <a:pt x="255" y="245"/>
                    <a:pt x="266" y="253"/>
                    <a:pt x="278" y="284"/>
                  </a:cubicBezTo>
                  <a:cubicBezTo>
                    <a:pt x="293" y="278"/>
                    <a:pt x="293" y="278"/>
                    <a:pt x="293" y="278"/>
                  </a:cubicBezTo>
                  <a:cubicBezTo>
                    <a:pt x="276" y="235"/>
                    <a:pt x="258" y="226"/>
                    <a:pt x="239" y="233"/>
                  </a:cubicBezTo>
                  <a:cubicBezTo>
                    <a:pt x="224" y="239"/>
                    <a:pt x="209" y="258"/>
                    <a:pt x="194" y="278"/>
                  </a:cubicBezTo>
                  <a:cubicBezTo>
                    <a:pt x="191" y="282"/>
                    <a:pt x="187" y="287"/>
                    <a:pt x="184" y="291"/>
                  </a:cubicBezTo>
                  <a:cubicBezTo>
                    <a:pt x="170" y="309"/>
                    <a:pt x="156" y="318"/>
                    <a:pt x="143" y="322"/>
                  </a:cubicBezTo>
                  <a:cubicBezTo>
                    <a:pt x="135" y="324"/>
                    <a:pt x="128" y="324"/>
                    <a:pt x="122" y="321"/>
                  </a:cubicBezTo>
                  <a:cubicBezTo>
                    <a:pt x="116" y="319"/>
                    <a:pt x="111" y="314"/>
                    <a:pt x="107" y="308"/>
                  </a:cubicBezTo>
                  <a:cubicBezTo>
                    <a:pt x="102" y="301"/>
                    <a:pt x="99" y="291"/>
                    <a:pt x="99" y="279"/>
                  </a:cubicBezTo>
                  <a:close/>
                  <a:moveTo>
                    <a:pt x="45" y="37"/>
                  </a:moveTo>
                  <a:cubicBezTo>
                    <a:pt x="39" y="11"/>
                    <a:pt x="39" y="11"/>
                    <a:pt x="39" y="11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37"/>
                    <a:pt x="140" y="37"/>
                    <a:pt x="140" y="37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3" y="17"/>
                    <a:pt x="123" y="17"/>
                    <a:pt x="123" y="17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45" y="37"/>
                    <a:pt x="45" y="37"/>
                    <a:pt x="45" y="37"/>
                  </a:cubicBezTo>
                  <a:close/>
                  <a:moveTo>
                    <a:pt x="21" y="210"/>
                  </a:moveTo>
                  <a:cubicBezTo>
                    <a:pt x="21" y="217"/>
                    <a:pt x="21" y="217"/>
                    <a:pt x="21" y="217"/>
                  </a:cubicBezTo>
                  <a:cubicBezTo>
                    <a:pt x="55" y="217"/>
                    <a:pt x="55" y="217"/>
                    <a:pt x="55" y="217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21" y="210"/>
                    <a:pt x="21" y="210"/>
                    <a:pt x="21" y="210"/>
                  </a:cubicBezTo>
                  <a:close/>
                  <a:moveTo>
                    <a:pt x="21" y="90"/>
                  </a:moveTo>
                  <a:cubicBezTo>
                    <a:pt x="21" y="93"/>
                    <a:pt x="21" y="93"/>
                    <a:pt x="21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21" y="90"/>
                    <a:pt x="21" y="90"/>
                    <a:pt x="21" y="90"/>
                  </a:cubicBezTo>
                  <a:close/>
                  <a:moveTo>
                    <a:pt x="21" y="136"/>
                  </a:moveTo>
                  <a:cubicBezTo>
                    <a:pt x="21" y="140"/>
                    <a:pt x="21" y="140"/>
                    <a:pt x="21" y="140"/>
                  </a:cubicBezTo>
                  <a:cubicBezTo>
                    <a:pt x="38" y="140"/>
                    <a:pt x="38" y="140"/>
                    <a:pt x="38" y="140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21" y="136"/>
                    <a:pt x="21" y="136"/>
                    <a:pt x="21" y="136"/>
                  </a:cubicBezTo>
                  <a:close/>
                  <a:moveTo>
                    <a:pt x="21" y="127"/>
                  </a:moveTo>
                  <a:cubicBezTo>
                    <a:pt x="21" y="128"/>
                    <a:pt x="21" y="129"/>
                    <a:pt x="21" y="130"/>
                  </a:cubicBezTo>
                  <a:cubicBezTo>
                    <a:pt x="26" y="130"/>
                    <a:pt x="32" y="130"/>
                    <a:pt x="38" y="130"/>
                  </a:cubicBezTo>
                  <a:cubicBezTo>
                    <a:pt x="38" y="129"/>
                    <a:pt x="38" y="128"/>
                    <a:pt x="38" y="127"/>
                  </a:cubicBezTo>
                  <a:cubicBezTo>
                    <a:pt x="32" y="127"/>
                    <a:pt x="26" y="127"/>
                    <a:pt x="21" y="127"/>
                  </a:cubicBezTo>
                  <a:close/>
                  <a:moveTo>
                    <a:pt x="21" y="118"/>
                  </a:moveTo>
                  <a:cubicBezTo>
                    <a:pt x="21" y="119"/>
                    <a:pt x="21" y="120"/>
                    <a:pt x="21" y="121"/>
                  </a:cubicBezTo>
                  <a:cubicBezTo>
                    <a:pt x="26" y="121"/>
                    <a:pt x="32" y="121"/>
                    <a:pt x="38" y="121"/>
                  </a:cubicBezTo>
                  <a:cubicBezTo>
                    <a:pt x="38" y="120"/>
                    <a:pt x="38" y="119"/>
                    <a:pt x="38" y="118"/>
                  </a:cubicBezTo>
                  <a:cubicBezTo>
                    <a:pt x="32" y="118"/>
                    <a:pt x="26" y="118"/>
                    <a:pt x="21" y="118"/>
                  </a:cubicBezTo>
                  <a:close/>
                  <a:moveTo>
                    <a:pt x="21" y="108"/>
                  </a:moveTo>
                  <a:cubicBezTo>
                    <a:pt x="21" y="110"/>
                    <a:pt x="21" y="111"/>
                    <a:pt x="21" y="112"/>
                  </a:cubicBezTo>
                  <a:cubicBezTo>
                    <a:pt x="26" y="112"/>
                    <a:pt x="32" y="112"/>
                    <a:pt x="38" y="112"/>
                  </a:cubicBezTo>
                  <a:cubicBezTo>
                    <a:pt x="38" y="111"/>
                    <a:pt x="38" y="110"/>
                    <a:pt x="38" y="108"/>
                  </a:cubicBezTo>
                  <a:cubicBezTo>
                    <a:pt x="32" y="108"/>
                    <a:pt x="26" y="108"/>
                    <a:pt x="21" y="108"/>
                  </a:cubicBezTo>
                  <a:close/>
                  <a:moveTo>
                    <a:pt x="21" y="99"/>
                  </a:moveTo>
                  <a:cubicBezTo>
                    <a:pt x="21" y="100"/>
                    <a:pt x="21" y="102"/>
                    <a:pt x="21" y="103"/>
                  </a:cubicBezTo>
                  <a:cubicBezTo>
                    <a:pt x="26" y="103"/>
                    <a:pt x="32" y="103"/>
                    <a:pt x="38" y="103"/>
                  </a:cubicBezTo>
                  <a:cubicBezTo>
                    <a:pt x="38" y="102"/>
                    <a:pt x="38" y="100"/>
                    <a:pt x="38" y="99"/>
                  </a:cubicBezTo>
                  <a:cubicBezTo>
                    <a:pt x="32" y="99"/>
                    <a:pt x="26" y="99"/>
                    <a:pt x="21" y="99"/>
                  </a:cubicBezTo>
                  <a:close/>
                  <a:moveTo>
                    <a:pt x="21" y="155"/>
                  </a:moveTo>
                  <a:cubicBezTo>
                    <a:pt x="21" y="158"/>
                    <a:pt x="21" y="158"/>
                    <a:pt x="21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21" y="155"/>
                    <a:pt x="21" y="155"/>
                    <a:pt x="21" y="155"/>
                  </a:cubicBezTo>
                  <a:close/>
                  <a:moveTo>
                    <a:pt x="21" y="201"/>
                  </a:moveTo>
                  <a:cubicBezTo>
                    <a:pt x="21" y="205"/>
                    <a:pt x="21" y="205"/>
                    <a:pt x="21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1"/>
                    <a:pt x="38" y="201"/>
                    <a:pt x="38" y="201"/>
                  </a:cubicBezTo>
                  <a:cubicBezTo>
                    <a:pt x="21" y="201"/>
                    <a:pt x="21" y="201"/>
                    <a:pt x="21" y="201"/>
                  </a:cubicBezTo>
                  <a:close/>
                  <a:moveTo>
                    <a:pt x="21" y="192"/>
                  </a:moveTo>
                  <a:cubicBezTo>
                    <a:pt x="21" y="193"/>
                    <a:pt x="21" y="194"/>
                    <a:pt x="21" y="195"/>
                  </a:cubicBezTo>
                  <a:cubicBezTo>
                    <a:pt x="26" y="195"/>
                    <a:pt x="32" y="195"/>
                    <a:pt x="38" y="195"/>
                  </a:cubicBezTo>
                  <a:cubicBezTo>
                    <a:pt x="38" y="194"/>
                    <a:pt x="38" y="193"/>
                    <a:pt x="38" y="192"/>
                  </a:cubicBezTo>
                  <a:cubicBezTo>
                    <a:pt x="32" y="192"/>
                    <a:pt x="26" y="192"/>
                    <a:pt x="21" y="192"/>
                  </a:cubicBezTo>
                  <a:close/>
                  <a:moveTo>
                    <a:pt x="21" y="183"/>
                  </a:moveTo>
                  <a:cubicBezTo>
                    <a:pt x="21" y="184"/>
                    <a:pt x="21" y="185"/>
                    <a:pt x="21" y="186"/>
                  </a:cubicBezTo>
                  <a:cubicBezTo>
                    <a:pt x="26" y="186"/>
                    <a:pt x="32" y="186"/>
                    <a:pt x="38" y="186"/>
                  </a:cubicBezTo>
                  <a:cubicBezTo>
                    <a:pt x="38" y="185"/>
                    <a:pt x="38" y="184"/>
                    <a:pt x="38" y="183"/>
                  </a:cubicBezTo>
                  <a:cubicBezTo>
                    <a:pt x="32" y="183"/>
                    <a:pt x="26" y="183"/>
                    <a:pt x="21" y="183"/>
                  </a:cubicBezTo>
                  <a:close/>
                  <a:moveTo>
                    <a:pt x="21" y="173"/>
                  </a:moveTo>
                  <a:cubicBezTo>
                    <a:pt x="21" y="175"/>
                    <a:pt x="21" y="176"/>
                    <a:pt x="21" y="177"/>
                  </a:cubicBezTo>
                  <a:cubicBezTo>
                    <a:pt x="26" y="177"/>
                    <a:pt x="32" y="177"/>
                    <a:pt x="38" y="177"/>
                  </a:cubicBezTo>
                  <a:cubicBezTo>
                    <a:pt x="38" y="176"/>
                    <a:pt x="38" y="175"/>
                    <a:pt x="38" y="173"/>
                  </a:cubicBezTo>
                  <a:cubicBezTo>
                    <a:pt x="32" y="173"/>
                    <a:pt x="26" y="173"/>
                    <a:pt x="21" y="173"/>
                  </a:cubicBezTo>
                  <a:close/>
                  <a:moveTo>
                    <a:pt x="21" y="164"/>
                  </a:moveTo>
                  <a:cubicBezTo>
                    <a:pt x="21" y="165"/>
                    <a:pt x="21" y="166"/>
                    <a:pt x="21" y="168"/>
                  </a:cubicBezTo>
                  <a:cubicBezTo>
                    <a:pt x="26" y="168"/>
                    <a:pt x="32" y="168"/>
                    <a:pt x="38" y="168"/>
                  </a:cubicBezTo>
                  <a:cubicBezTo>
                    <a:pt x="38" y="166"/>
                    <a:pt x="38" y="165"/>
                    <a:pt x="38" y="164"/>
                  </a:cubicBezTo>
                  <a:cubicBezTo>
                    <a:pt x="32" y="164"/>
                    <a:pt x="26" y="164"/>
                    <a:pt x="21" y="164"/>
                  </a:cubicBezTo>
                  <a:close/>
                  <a:moveTo>
                    <a:pt x="21" y="80"/>
                  </a:moveTo>
                  <a:cubicBezTo>
                    <a:pt x="21" y="86"/>
                    <a:pt x="21" y="86"/>
                    <a:pt x="21" y="86"/>
                  </a:cubicBezTo>
                  <a:cubicBezTo>
                    <a:pt x="55" y="86"/>
                    <a:pt x="55" y="86"/>
                    <a:pt x="55" y="86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21" y="80"/>
                    <a:pt x="21" y="80"/>
                    <a:pt x="21" y="80"/>
                  </a:cubicBezTo>
                  <a:close/>
                  <a:moveTo>
                    <a:pt x="21" y="144"/>
                  </a:moveTo>
                  <a:cubicBezTo>
                    <a:pt x="21" y="151"/>
                    <a:pt x="21" y="151"/>
                    <a:pt x="21" y="151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5" y="144"/>
                    <a:pt x="55" y="144"/>
                    <a:pt x="55" y="144"/>
                  </a:cubicBezTo>
                  <a:cubicBezTo>
                    <a:pt x="21" y="144"/>
                    <a:pt x="21" y="144"/>
                    <a:pt x="21" y="144"/>
                  </a:cubicBezTo>
                  <a:close/>
                  <a:moveTo>
                    <a:pt x="67" y="178"/>
                  </a:moveTo>
                  <a:cubicBezTo>
                    <a:pt x="74" y="220"/>
                    <a:pt x="145" y="228"/>
                    <a:pt x="153" y="178"/>
                  </a:cubicBezTo>
                  <a:cubicBezTo>
                    <a:pt x="158" y="143"/>
                    <a:pt x="110" y="84"/>
                    <a:pt x="110" y="84"/>
                  </a:cubicBezTo>
                  <a:cubicBezTo>
                    <a:pt x="110" y="84"/>
                    <a:pt x="60" y="135"/>
                    <a:pt x="67" y="178"/>
                  </a:cubicBezTo>
                  <a:close/>
                  <a:moveTo>
                    <a:pt x="106" y="201"/>
                  </a:moveTo>
                  <a:cubicBezTo>
                    <a:pt x="130" y="203"/>
                    <a:pt x="147" y="187"/>
                    <a:pt x="134" y="150"/>
                  </a:cubicBezTo>
                  <a:lnTo>
                    <a:pt x="106" y="20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8550" tIns="64275" rIns="128550" bIns="6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7" name="Google Shape;97;p4"/>
            <p:cNvGrpSpPr/>
            <p:nvPr/>
          </p:nvGrpSpPr>
          <p:grpSpPr>
            <a:xfrm>
              <a:off x="4169274" y="2796059"/>
              <a:ext cx="571258" cy="484420"/>
              <a:chOff x="4130294" y="1070076"/>
              <a:chExt cx="635754" cy="539115"/>
            </a:xfrm>
          </p:grpSpPr>
          <p:sp>
            <p:nvSpPr>
              <p:cNvPr id="98" name="Google Shape;98;p4"/>
              <p:cNvSpPr/>
              <p:nvPr/>
            </p:nvSpPr>
            <p:spPr>
              <a:xfrm>
                <a:off x="4130294" y="1070076"/>
                <a:ext cx="635754" cy="539115"/>
              </a:xfrm>
              <a:custGeom>
                <a:avLst/>
                <a:gdLst/>
                <a:ahLst/>
                <a:cxnLst/>
                <a:rect l="l" t="t" r="r" b="b"/>
                <a:pathLst>
                  <a:path w="510" h="435" extrusionOk="0">
                    <a:moveTo>
                      <a:pt x="494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361"/>
                      <a:pt x="0" y="361"/>
                      <a:pt x="0" y="361"/>
                    </a:cubicBezTo>
                    <a:cubicBezTo>
                      <a:pt x="0" y="370"/>
                      <a:pt x="8" y="377"/>
                      <a:pt x="17" y="377"/>
                    </a:cubicBezTo>
                    <a:cubicBezTo>
                      <a:pt x="174" y="377"/>
                      <a:pt x="174" y="377"/>
                      <a:pt x="174" y="377"/>
                    </a:cubicBezTo>
                    <a:cubicBezTo>
                      <a:pt x="174" y="402"/>
                      <a:pt x="174" y="402"/>
                      <a:pt x="174" y="402"/>
                    </a:cubicBezTo>
                    <a:cubicBezTo>
                      <a:pt x="139" y="435"/>
                      <a:pt x="139" y="435"/>
                      <a:pt x="139" y="435"/>
                    </a:cubicBezTo>
                    <a:cubicBezTo>
                      <a:pt x="380" y="435"/>
                      <a:pt x="380" y="435"/>
                      <a:pt x="380" y="435"/>
                    </a:cubicBezTo>
                    <a:cubicBezTo>
                      <a:pt x="346" y="402"/>
                      <a:pt x="346" y="402"/>
                      <a:pt x="346" y="402"/>
                    </a:cubicBezTo>
                    <a:cubicBezTo>
                      <a:pt x="346" y="377"/>
                      <a:pt x="346" y="377"/>
                      <a:pt x="346" y="377"/>
                    </a:cubicBezTo>
                    <a:cubicBezTo>
                      <a:pt x="494" y="377"/>
                      <a:pt x="494" y="377"/>
                      <a:pt x="494" y="377"/>
                    </a:cubicBezTo>
                    <a:cubicBezTo>
                      <a:pt x="503" y="377"/>
                      <a:pt x="510" y="370"/>
                      <a:pt x="510" y="361"/>
                    </a:cubicBezTo>
                    <a:cubicBezTo>
                      <a:pt x="510" y="16"/>
                      <a:pt x="510" y="16"/>
                      <a:pt x="510" y="16"/>
                    </a:cubicBezTo>
                    <a:cubicBezTo>
                      <a:pt x="510" y="7"/>
                      <a:pt x="503" y="0"/>
                      <a:pt x="494" y="0"/>
                    </a:cubicBezTo>
                    <a:close/>
                    <a:moveTo>
                      <a:pt x="481" y="335"/>
                    </a:moveTo>
                    <a:cubicBezTo>
                      <a:pt x="481" y="343"/>
                      <a:pt x="475" y="349"/>
                      <a:pt x="467" y="349"/>
                    </a:cubicBezTo>
                    <a:cubicBezTo>
                      <a:pt x="44" y="349"/>
                      <a:pt x="44" y="349"/>
                      <a:pt x="44" y="349"/>
                    </a:cubicBezTo>
                    <a:cubicBezTo>
                      <a:pt x="36" y="349"/>
                      <a:pt x="30" y="343"/>
                      <a:pt x="30" y="335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0" y="34"/>
                      <a:pt x="36" y="28"/>
                      <a:pt x="44" y="28"/>
                    </a:cubicBezTo>
                    <a:cubicBezTo>
                      <a:pt x="467" y="28"/>
                      <a:pt x="467" y="28"/>
                      <a:pt x="467" y="28"/>
                    </a:cubicBezTo>
                    <a:cubicBezTo>
                      <a:pt x="475" y="28"/>
                      <a:pt x="481" y="34"/>
                      <a:pt x="481" y="42"/>
                    </a:cubicBezTo>
                    <a:lnTo>
                      <a:pt x="481" y="33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8550" tIns="64275" rIns="128550" bIns="6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53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4"/>
              <p:cNvSpPr/>
              <p:nvPr/>
            </p:nvSpPr>
            <p:spPr>
              <a:xfrm>
                <a:off x="4320559" y="1189182"/>
                <a:ext cx="255224" cy="255154"/>
              </a:xfrm>
              <a:custGeom>
                <a:avLst/>
                <a:gdLst/>
                <a:ahLst/>
                <a:cxnLst/>
                <a:rect l="l" t="t" r="r" b="b"/>
                <a:pathLst>
                  <a:path w="709" h="709" extrusionOk="0">
                    <a:moveTo>
                      <a:pt x="709" y="570"/>
                    </a:moveTo>
                    <a:lnTo>
                      <a:pt x="373" y="709"/>
                    </a:lnTo>
                    <a:lnTo>
                      <a:pt x="373" y="294"/>
                    </a:lnTo>
                    <a:lnTo>
                      <a:pt x="709" y="154"/>
                    </a:lnTo>
                    <a:lnTo>
                      <a:pt x="709" y="570"/>
                    </a:lnTo>
                    <a:close/>
                    <a:moveTo>
                      <a:pt x="335" y="294"/>
                    </a:moveTo>
                    <a:lnTo>
                      <a:pt x="0" y="154"/>
                    </a:lnTo>
                    <a:lnTo>
                      <a:pt x="0" y="570"/>
                    </a:lnTo>
                    <a:lnTo>
                      <a:pt x="335" y="709"/>
                    </a:lnTo>
                    <a:lnTo>
                      <a:pt x="335" y="294"/>
                    </a:lnTo>
                    <a:close/>
                    <a:moveTo>
                      <a:pt x="354" y="0"/>
                    </a:moveTo>
                    <a:lnTo>
                      <a:pt x="0" y="126"/>
                    </a:lnTo>
                    <a:lnTo>
                      <a:pt x="354" y="268"/>
                    </a:lnTo>
                    <a:lnTo>
                      <a:pt x="709" y="126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8550" tIns="64275" rIns="128550" bIns="6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53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0" name="Google Shape;100;p4"/>
            <p:cNvSpPr/>
            <p:nvPr/>
          </p:nvSpPr>
          <p:spPr>
            <a:xfrm>
              <a:off x="8018320" y="2741822"/>
              <a:ext cx="425826" cy="574866"/>
            </a:xfrm>
            <a:custGeom>
              <a:avLst/>
              <a:gdLst/>
              <a:ahLst/>
              <a:cxnLst/>
              <a:rect l="l" t="t" r="r" b="b"/>
              <a:pathLst>
                <a:path w="237" h="320" extrusionOk="0">
                  <a:moveTo>
                    <a:pt x="94" y="197"/>
                  </a:moveTo>
                  <a:cubicBezTo>
                    <a:pt x="94" y="124"/>
                    <a:pt x="94" y="124"/>
                    <a:pt x="94" y="124"/>
                  </a:cubicBezTo>
                  <a:cubicBezTo>
                    <a:pt x="26" y="124"/>
                    <a:pt x="26" y="124"/>
                    <a:pt x="26" y="124"/>
                  </a:cubicBezTo>
                  <a:cubicBezTo>
                    <a:pt x="26" y="197"/>
                    <a:pt x="26" y="197"/>
                    <a:pt x="26" y="197"/>
                  </a:cubicBezTo>
                  <a:cubicBezTo>
                    <a:pt x="94" y="197"/>
                    <a:pt x="94" y="197"/>
                    <a:pt x="94" y="197"/>
                  </a:cubicBezTo>
                  <a:close/>
                  <a:moveTo>
                    <a:pt x="118" y="291"/>
                  </a:moveTo>
                  <a:cubicBezTo>
                    <a:pt x="118" y="281"/>
                    <a:pt x="118" y="281"/>
                    <a:pt x="118" y="281"/>
                  </a:cubicBezTo>
                  <a:cubicBezTo>
                    <a:pt x="26" y="281"/>
                    <a:pt x="26" y="281"/>
                    <a:pt x="26" y="281"/>
                  </a:cubicBezTo>
                  <a:cubicBezTo>
                    <a:pt x="26" y="291"/>
                    <a:pt x="26" y="291"/>
                    <a:pt x="26" y="291"/>
                  </a:cubicBezTo>
                  <a:cubicBezTo>
                    <a:pt x="118" y="291"/>
                    <a:pt x="118" y="291"/>
                    <a:pt x="118" y="291"/>
                  </a:cubicBezTo>
                  <a:close/>
                  <a:moveTo>
                    <a:pt x="110" y="230"/>
                  </a:moveTo>
                  <a:cubicBezTo>
                    <a:pt x="110" y="220"/>
                    <a:pt x="110" y="220"/>
                    <a:pt x="110" y="220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6" y="230"/>
                    <a:pt x="26" y="230"/>
                    <a:pt x="26" y="230"/>
                  </a:cubicBezTo>
                  <a:cubicBezTo>
                    <a:pt x="110" y="230"/>
                    <a:pt x="110" y="230"/>
                    <a:pt x="110" y="230"/>
                  </a:cubicBezTo>
                  <a:close/>
                  <a:moveTo>
                    <a:pt x="126" y="250"/>
                  </a:moveTo>
                  <a:cubicBezTo>
                    <a:pt x="126" y="240"/>
                    <a:pt x="126" y="240"/>
                    <a:pt x="126" y="240"/>
                  </a:cubicBezTo>
                  <a:cubicBezTo>
                    <a:pt x="26" y="240"/>
                    <a:pt x="26" y="240"/>
                    <a:pt x="26" y="240"/>
                  </a:cubicBezTo>
                  <a:cubicBezTo>
                    <a:pt x="26" y="250"/>
                    <a:pt x="26" y="250"/>
                    <a:pt x="26" y="250"/>
                  </a:cubicBezTo>
                  <a:cubicBezTo>
                    <a:pt x="126" y="250"/>
                    <a:pt x="126" y="250"/>
                    <a:pt x="126" y="250"/>
                  </a:cubicBezTo>
                  <a:close/>
                  <a:moveTo>
                    <a:pt x="78" y="271"/>
                  </a:moveTo>
                  <a:cubicBezTo>
                    <a:pt x="78" y="261"/>
                    <a:pt x="78" y="261"/>
                    <a:pt x="78" y="261"/>
                  </a:cubicBezTo>
                  <a:cubicBezTo>
                    <a:pt x="26" y="261"/>
                    <a:pt x="26" y="261"/>
                    <a:pt x="26" y="261"/>
                  </a:cubicBezTo>
                  <a:cubicBezTo>
                    <a:pt x="26" y="271"/>
                    <a:pt x="26" y="271"/>
                    <a:pt x="26" y="271"/>
                  </a:cubicBezTo>
                  <a:cubicBezTo>
                    <a:pt x="78" y="271"/>
                    <a:pt x="78" y="271"/>
                    <a:pt x="78" y="271"/>
                  </a:cubicBezTo>
                  <a:close/>
                  <a:moveTo>
                    <a:pt x="125" y="165"/>
                  </a:moveTo>
                  <a:cubicBezTo>
                    <a:pt x="141" y="165"/>
                    <a:pt x="141" y="165"/>
                    <a:pt x="141" y="165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53" y="152"/>
                    <a:pt x="153" y="152"/>
                    <a:pt x="153" y="152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41" y="137"/>
                    <a:pt x="141" y="137"/>
                    <a:pt x="141" y="137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52"/>
                    <a:pt x="113" y="152"/>
                    <a:pt x="113" y="152"/>
                  </a:cubicBezTo>
                  <a:cubicBezTo>
                    <a:pt x="125" y="152"/>
                    <a:pt x="125" y="152"/>
                    <a:pt x="125" y="152"/>
                  </a:cubicBezTo>
                  <a:cubicBezTo>
                    <a:pt x="125" y="165"/>
                    <a:pt x="125" y="165"/>
                    <a:pt x="125" y="165"/>
                  </a:cubicBezTo>
                  <a:close/>
                  <a:moveTo>
                    <a:pt x="107" y="83"/>
                  </a:moveTo>
                  <a:cubicBezTo>
                    <a:pt x="107" y="90"/>
                    <a:pt x="112" y="95"/>
                    <a:pt x="119" y="95"/>
                  </a:cubicBezTo>
                  <a:cubicBezTo>
                    <a:pt x="125" y="95"/>
                    <a:pt x="131" y="90"/>
                    <a:pt x="131" y="83"/>
                  </a:cubicBezTo>
                  <a:cubicBezTo>
                    <a:pt x="131" y="78"/>
                    <a:pt x="127" y="73"/>
                    <a:pt x="122" y="72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22" y="86"/>
                    <a:pt x="121" y="87"/>
                    <a:pt x="119" y="87"/>
                  </a:cubicBezTo>
                  <a:cubicBezTo>
                    <a:pt x="118" y="87"/>
                    <a:pt x="118" y="87"/>
                    <a:pt x="118" y="87"/>
                  </a:cubicBezTo>
                  <a:cubicBezTo>
                    <a:pt x="117" y="87"/>
                    <a:pt x="115" y="86"/>
                    <a:pt x="115" y="84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1" y="73"/>
                    <a:pt x="107" y="78"/>
                    <a:pt x="107" y="83"/>
                  </a:cubicBezTo>
                  <a:close/>
                  <a:moveTo>
                    <a:pt x="0" y="87"/>
                  </a:moveTo>
                  <a:cubicBezTo>
                    <a:pt x="0" y="71"/>
                    <a:pt x="13" y="58"/>
                    <a:pt x="29" y="58"/>
                  </a:cubicBezTo>
                  <a:cubicBezTo>
                    <a:pt x="115" y="58"/>
                    <a:pt x="115" y="58"/>
                    <a:pt x="115" y="58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5" y="1"/>
                    <a:pt x="117" y="0"/>
                    <a:pt x="118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21" y="0"/>
                    <a:pt x="122" y="1"/>
                    <a:pt x="122" y="3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320"/>
                    <a:pt x="171" y="320"/>
                    <a:pt x="171" y="320"/>
                  </a:cubicBezTo>
                  <a:cubicBezTo>
                    <a:pt x="29" y="320"/>
                    <a:pt x="29" y="320"/>
                    <a:pt x="29" y="320"/>
                  </a:cubicBezTo>
                  <a:cubicBezTo>
                    <a:pt x="13" y="320"/>
                    <a:pt x="0" y="308"/>
                    <a:pt x="0" y="292"/>
                  </a:cubicBezTo>
                  <a:cubicBezTo>
                    <a:pt x="0" y="87"/>
                    <a:pt x="0" y="87"/>
                    <a:pt x="0" y="87"/>
                  </a:cubicBezTo>
                  <a:close/>
                  <a:moveTo>
                    <a:pt x="60" y="162"/>
                  </a:moveTo>
                  <a:cubicBezTo>
                    <a:pt x="53" y="162"/>
                    <a:pt x="48" y="157"/>
                    <a:pt x="48" y="150"/>
                  </a:cubicBezTo>
                  <a:cubicBezTo>
                    <a:pt x="48" y="144"/>
                    <a:pt x="53" y="138"/>
                    <a:pt x="60" y="138"/>
                  </a:cubicBezTo>
                  <a:cubicBezTo>
                    <a:pt x="66" y="138"/>
                    <a:pt x="72" y="144"/>
                    <a:pt x="72" y="150"/>
                  </a:cubicBezTo>
                  <a:cubicBezTo>
                    <a:pt x="72" y="157"/>
                    <a:pt x="66" y="162"/>
                    <a:pt x="60" y="162"/>
                  </a:cubicBezTo>
                  <a:close/>
                  <a:moveTo>
                    <a:pt x="73" y="165"/>
                  </a:moveTo>
                  <a:cubicBezTo>
                    <a:pt x="81" y="165"/>
                    <a:pt x="88" y="172"/>
                    <a:pt x="88" y="180"/>
                  </a:cubicBezTo>
                  <a:cubicBezTo>
                    <a:pt x="88" y="191"/>
                    <a:pt x="88" y="191"/>
                    <a:pt x="88" y="191"/>
                  </a:cubicBezTo>
                  <a:cubicBezTo>
                    <a:pt x="78" y="191"/>
                    <a:pt x="78" y="191"/>
                    <a:pt x="78" y="191"/>
                  </a:cubicBezTo>
                  <a:cubicBezTo>
                    <a:pt x="78" y="184"/>
                    <a:pt x="78" y="184"/>
                    <a:pt x="78" y="184"/>
                  </a:cubicBezTo>
                  <a:cubicBezTo>
                    <a:pt x="75" y="184"/>
                    <a:pt x="75" y="184"/>
                    <a:pt x="75" y="184"/>
                  </a:cubicBezTo>
                  <a:cubicBezTo>
                    <a:pt x="75" y="191"/>
                    <a:pt x="75" y="191"/>
                    <a:pt x="75" y="191"/>
                  </a:cubicBezTo>
                  <a:cubicBezTo>
                    <a:pt x="45" y="191"/>
                    <a:pt x="45" y="191"/>
                    <a:pt x="45" y="191"/>
                  </a:cubicBezTo>
                  <a:cubicBezTo>
                    <a:pt x="45" y="184"/>
                    <a:pt x="45" y="184"/>
                    <a:pt x="45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2" y="191"/>
                    <a:pt x="42" y="191"/>
                    <a:pt x="42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72"/>
                    <a:pt x="39" y="165"/>
                    <a:pt x="47" y="165"/>
                  </a:cubicBezTo>
                  <a:cubicBezTo>
                    <a:pt x="73" y="165"/>
                    <a:pt x="73" y="165"/>
                    <a:pt x="73" y="165"/>
                  </a:cubicBezTo>
                  <a:close/>
                  <a:moveTo>
                    <a:pt x="197" y="58"/>
                  </a:moveTo>
                  <a:cubicBezTo>
                    <a:pt x="209" y="58"/>
                    <a:pt x="209" y="58"/>
                    <a:pt x="209" y="58"/>
                  </a:cubicBezTo>
                  <a:cubicBezTo>
                    <a:pt x="225" y="58"/>
                    <a:pt x="237" y="71"/>
                    <a:pt x="237" y="87"/>
                  </a:cubicBezTo>
                  <a:cubicBezTo>
                    <a:pt x="237" y="292"/>
                    <a:pt x="237" y="292"/>
                    <a:pt x="237" y="292"/>
                  </a:cubicBezTo>
                  <a:cubicBezTo>
                    <a:pt x="237" y="308"/>
                    <a:pt x="225" y="320"/>
                    <a:pt x="209" y="320"/>
                  </a:cubicBezTo>
                  <a:cubicBezTo>
                    <a:pt x="197" y="320"/>
                    <a:pt x="197" y="320"/>
                    <a:pt x="197" y="320"/>
                  </a:cubicBezTo>
                  <a:cubicBezTo>
                    <a:pt x="197" y="58"/>
                    <a:pt x="197" y="58"/>
                    <a:pt x="197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8550" tIns="64275" rIns="128550" bIns="6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53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" name="Google Shape;101;p4"/>
          <p:cNvSpPr txBox="1"/>
          <p:nvPr/>
        </p:nvSpPr>
        <p:spPr>
          <a:xfrm>
            <a:off x="836926" y="3233777"/>
            <a:ext cx="2651700" cy="82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5650" tIns="42825" rIns="85650" bIns="428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以經常出門採買蔬食者為對象</a:t>
            </a:r>
            <a:r>
              <a:rPr lang="en-US" altLang="zh-TW" sz="1600" dirty="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r>
              <a:rPr lang="zh-TW" altLang="en-US" sz="1600" dirty="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獨立年輕人</a:t>
            </a:r>
            <a:endParaRPr sz="1600" dirty="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02" name="Google Shape;102;p4"/>
          <p:cNvSpPr txBox="1"/>
          <p:nvPr/>
        </p:nvSpPr>
        <p:spPr>
          <a:xfrm>
            <a:off x="836926" y="2763216"/>
            <a:ext cx="2430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425" tIns="48200" rIns="96425" bIns="482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>
                <a:solidFill>
                  <a:srgbClr val="595959"/>
                </a:solidFill>
              </a:rPr>
              <a:t>目標用戶</a:t>
            </a:r>
            <a:endParaRPr b="1">
              <a:solidFill>
                <a:srgbClr val="595959"/>
              </a:solidFill>
            </a:endParaRPr>
          </a:p>
        </p:txBody>
      </p:sp>
      <p:sp>
        <p:nvSpPr>
          <p:cNvPr id="103" name="Google Shape;103;p4"/>
          <p:cNvSpPr txBox="1"/>
          <p:nvPr/>
        </p:nvSpPr>
        <p:spPr>
          <a:xfrm>
            <a:off x="828393" y="272342"/>
            <a:ext cx="7473190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問 題 描 述 – 想解決什麼問題? 有什麼需求?</a:t>
            </a:r>
            <a:endParaRPr sz="2800" b="0">
              <a:solidFill>
                <a:srgbClr val="595959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04" name="Google Shape;104;p4"/>
          <p:cNvSpPr txBox="1"/>
          <p:nvPr/>
        </p:nvSpPr>
        <p:spPr>
          <a:xfrm>
            <a:off x="877627" y="5056485"/>
            <a:ext cx="26517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5650" tIns="42825" rIns="85650" bIns="428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市面app&amp;網頁操作往往複雜，輕用戶及長輩常難以上手，且商品價格不易查詢</a:t>
            </a:r>
            <a:endParaRPr sz="16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05" name="Google Shape;105;p4"/>
          <p:cNvSpPr txBox="1"/>
          <p:nvPr/>
        </p:nvSpPr>
        <p:spPr>
          <a:xfrm>
            <a:off x="877627" y="4526957"/>
            <a:ext cx="2430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425" tIns="48200" rIns="96425" bIns="482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>
                <a:solidFill>
                  <a:srgbClr val="595959"/>
                </a:solidFill>
              </a:rPr>
              <a:t>市面產品操作性</a:t>
            </a:r>
            <a:endParaRPr b="1">
              <a:solidFill>
                <a:srgbClr val="595959"/>
              </a:solidFill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9366563" y="3040261"/>
            <a:ext cx="2651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5650" tIns="42825" rIns="85650" bIns="428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農產品之批發與零售價關係不明，避免成為潘仔的可能</a:t>
            </a:r>
            <a:endParaRPr sz="16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07" name="Google Shape;107;p4"/>
          <p:cNvSpPr txBox="1"/>
          <p:nvPr/>
        </p:nvSpPr>
        <p:spPr>
          <a:xfrm>
            <a:off x="9366578" y="2580550"/>
            <a:ext cx="3102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425" tIns="48200" rIns="96425" bIns="482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>
                <a:solidFill>
                  <a:srgbClr val="434343"/>
                </a:solidFill>
              </a:rPr>
              <a:t>農產市場 價格不透明</a:t>
            </a:r>
            <a:endParaRPr sz="2000" b="1">
              <a:solidFill>
                <a:srgbClr val="434343"/>
              </a:solidFill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9369278" y="4953031"/>
            <a:ext cx="2651700" cy="7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5650" tIns="42825" rIns="85650" bIns="428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時常無法預估價格之波動，而錯失採買的好時機!</a:t>
            </a:r>
            <a:endParaRPr sz="16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09" name="Google Shape;109;p4"/>
          <p:cNvSpPr txBox="1"/>
          <p:nvPr/>
        </p:nvSpPr>
        <p:spPr>
          <a:xfrm>
            <a:off x="9369278" y="4455770"/>
            <a:ext cx="2430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425" tIns="48200" rIns="96425" bIns="4820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>
                <a:solidFill>
                  <a:srgbClr val="595959"/>
                </a:solidFill>
              </a:rPr>
              <a:t>市價波動預測</a:t>
            </a:r>
            <a:endParaRPr sz="2000" b="1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 txBox="1"/>
          <p:nvPr/>
        </p:nvSpPr>
        <p:spPr>
          <a:xfrm>
            <a:off x="2464675" y="1542400"/>
            <a:ext cx="2575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>
                <a:solidFill>
                  <a:schemeClr val="dk1"/>
                </a:solidFill>
              </a:rPr>
              <a:t>台灣農業市場交易行情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16" name="Google Shape;116;p5"/>
          <p:cNvSpPr txBox="1"/>
          <p:nvPr/>
        </p:nvSpPr>
        <p:spPr>
          <a:xfrm>
            <a:off x="828393" y="272342"/>
            <a:ext cx="2981607" cy="55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</a:pPr>
            <a:r>
              <a:rPr lang="zh-TW" sz="2800" b="0">
                <a:solidFill>
                  <a:srgbClr val="595959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現 況 分 析</a:t>
            </a:r>
            <a:endParaRPr sz="2800" b="0">
              <a:solidFill>
                <a:srgbClr val="595959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17" name="Google Shape;11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8489" y="1392356"/>
            <a:ext cx="1656184" cy="212725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 txBox="1"/>
          <p:nvPr/>
        </p:nvSpPr>
        <p:spPr>
          <a:xfrm>
            <a:off x="7966123" y="2622525"/>
            <a:ext cx="154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>
                <a:solidFill>
                  <a:schemeClr val="dk1"/>
                </a:solidFill>
              </a:rPr>
              <a:t>當季好蔬果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19" name="Google Shape;119;p5"/>
          <p:cNvSpPr txBox="1"/>
          <p:nvPr/>
        </p:nvSpPr>
        <p:spPr>
          <a:xfrm>
            <a:off x="6003275" y="3040250"/>
            <a:ext cx="20823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>
                <a:solidFill>
                  <a:srgbClr val="00B0F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優點: </a:t>
            </a:r>
            <a:br>
              <a:rPr lang="zh-TW" sz="1600" b="1">
                <a:solidFill>
                  <a:srgbClr val="00B0F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sz="1600" b="1">
              <a:solidFill>
                <a:srgbClr val="00B0F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農作物種類豐富</a:t>
            </a:r>
            <a:endParaRPr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資料豐富:批發行情、價格比較及年月價格趨勢圖等</a:t>
            </a:r>
            <a:endParaRPr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預期零售價</a:t>
            </a:r>
            <a:endParaRPr sz="1600"/>
          </a:p>
        </p:txBody>
      </p:sp>
      <p:pic>
        <p:nvPicPr>
          <p:cNvPr id="120" name="Google Shape;120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65924" y="3725790"/>
            <a:ext cx="1803211" cy="233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603559" y="2608213"/>
            <a:ext cx="2082400" cy="2088232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5"/>
          <p:cNvSpPr txBox="1"/>
          <p:nvPr/>
        </p:nvSpPr>
        <p:spPr>
          <a:xfrm>
            <a:off x="7941674" y="3040250"/>
            <a:ext cx="16563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缺點:</a:t>
            </a:r>
            <a:b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endParaRPr sz="16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用戶設定較廣，要顧慮的角度更多，反而操作變得複雜</a:t>
            </a:r>
            <a:endParaRPr sz="1600" dirty="0"/>
          </a:p>
        </p:txBody>
      </p:sp>
      <p:sp>
        <p:nvSpPr>
          <p:cNvPr id="123" name="Google Shape;123;p5"/>
          <p:cNvSpPr txBox="1"/>
          <p:nvPr/>
        </p:nvSpPr>
        <p:spPr>
          <a:xfrm>
            <a:off x="79150" y="4289375"/>
            <a:ext cx="22365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缺點: </a:t>
            </a:r>
            <a:b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sz="1600" b="1" dirty="0">
              <a:solidFill>
                <a:srgbClr val="FD9E24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未提供價格預測功能</a:t>
            </a:r>
            <a:b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</a:br>
            <a:endParaRPr dirty="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版本久未更新(5年前)</a:t>
            </a:r>
            <a:endParaRPr sz="1600" dirty="0"/>
          </a:p>
        </p:txBody>
      </p:sp>
      <p:sp>
        <p:nvSpPr>
          <p:cNvPr id="124" name="Google Shape;124;p5"/>
          <p:cNvSpPr txBox="1"/>
          <p:nvPr/>
        </p:nvSpPr>
        <p:spPr>
          <a:xfrm>
            <a:off x="753097" y="3786275"/>
            <a:ext cx="146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>
                <a:solidFill>
                  <a:schemeClr val="dk1"/>
                </a:solidFill>
              </a:rPr>
              <a:t>市場行情通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25" name="Google Shape;125;p5"/>
          <p:cNvSpPr txBox="1"/>
          <p:nvPr/>
        </p:nvSpPr>
        <p:spPr>
          <a:xfrm>
            <a:off x="2493450" y="2025750"/>
            <a:ext cx="2575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缺點: </a:t>
            </a:r>
            <a:b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sz="1600" b="1" dirty="0">
              <a:solidFill>
                <a:srgbClr val="FD9E24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未提供價格預測功能</a:t>
            </a:r>
            <a:b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</a:br>
            <a:endParaRPr dirty="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操作介面太複雜，無法直接搜尋到想看的作物價格</a:t>
            </a:r>
            <a:endParaRPr sz="1600" dirty="0"/>
          </a:p>
        </p:txBody>
      </p:sp>
      <p:pic>
        <p:nvPicPr>
          <p:cNvPr id="126" name="Google Shape;126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387493" y="374792"/>
            <a:ext cx="1656184" cy="223342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5"/>
          <p:cNvSpPr txBox="1"/>
          <p:nvPr/>
        </p:nvSpPr>
        <p:spPr>
          <a:xfrm>
            <a:off x="7320000" y="556075"/>
            <a:ext cx="146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>
                <a:solidFill>
                  <a:schemeClr val="dk1"/>
                </a:solidFill>
              </a:rPr>
              <a:t>蔬果行情站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28" name="Google Shape;128;p5"/>
          <p:cNvSpPr txBox="1"/>
          <p:nvPr/>
        </p:nvSpPr>
        <p:spPr>
          <a:xfrm>
            <a:off x="7298398" y="1168050"/>
            <a:ext cx="23052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缺點: </a:t>
            </a:r>
            <a:b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sz="1600" b="1" dirty="0">
              <a:solidFill>
                <a:srgbClr val="FD9E24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商品幾乎沒有照片，用戶體驗不好</a:t>
            </a:r>
            <a:endParaRPr sz="1600" dirty="0"/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未提供價格預測功能</a:t>
            </a:r>
            <a:endParaRPr sz="1600" dirty="0"/>
          </a:p>
        </p:txBody>
      </p:sp>
      <p:pic>
        <p:nvPicPr>
          <p:cNvPr id="129" name="Google Shape;129;p5"/>
          <p:cNvPicPr preferRelativeResize="0"/>
          <p:nvPr/>
        </p:nvPicPr>
        <p:blipFill rotWithShape="1">
          <a:blip r:embed="rId7">
            <a:alphaModFix/>
          </a:blip>
          <a:srcRect t="3775" b="12141"/>
          <a:stretch/>
        </p:blipFill>
        <p:spPr>
          <a:xfrm>
            <a:off x="5459501" y="4696445"/>
            <a:ext cx="1545938" cy="2336077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5"/>
          <p:cNvSpPr txBox="1"/>
          <p:nvPr/>
        </p:nvSpPr>
        <p:spPr>
          <a:xfrm>
            <a:off x="7170926" y="4856050"/>
            <a:ext cx="1618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>
                <a:solidFill>
                  <a:schemeClr val="dk1"/>
                </a:solidFill>
              </a:rPr>
              <a:t>悠由金錢報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7285562" y="5432801"/>
            <a:ext cx="17070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>
                <a:solidFill>
                  <a:srgbClr val="00B0F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優點: </a:t>
            </a:r>
            <a:br>
              <a:rPr lang="zh-TW" sz="1600" b="1">
                <a:solidFill>
                  <a:srgbClr val="00B0F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sz="1600" b="1">
              <a:solidFill>
                <a:srgbClr val="00B0F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資料豐富 -歷史資訊查詢</a:t>
            </a:r>
            <a:endParaRPr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短期價格預測</a:t>
            </a:r>
            <a:endParaRPr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5"/>
          <p:cNvSpPr txBox="1"/>
          <p:nvPr/>
        </p:nvSpPr>
        <p:spPr>
          <a:xfrm>
            <a:off x="8992452" y="5430975"/>
            <a:ext cx="2408100" cy="18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缺點: </a:t>
            </a:r>
            <a:br>
              <a:rPr lang="zh-TW" sz="1600" b="1" dirty="0">
                <a:solidFill>
                  <a:srgbClr val="FD9E2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sz="1600" b="1" dirty="0">
              <a:solidFill>
                <a:srgbClr val="FD9E24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機器人可能廢了，活動還停留一年前</a:t>
            </a:r>
            <a:endParaRPr sz="1600" dirty="0"/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Arial"/>
              <a:buAutoNum type="arabicPeriod"/>
            </a:pPr>
            <a:r>
              <a:rPr lang="zh-TW" dirty="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操作介面 過複雜，用戶設定為蔬果中盤商</a:t>
            </a:r>
            <a:endParaRPr dirty="0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-241300" algn="l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AutoNum type="arabicPeriod"/>
            </a:pPr>
            <a:r>
              <a:rPr lang="zh-TW" dirty="0">
                <a:solidFill>
                  <a:srgbClr val="A5A5A5"/>
                </a:solidFill>
              </a:rPr>
              <a:t>付費才能啟用價格預測，然預測時間範疇受限</a:t>
            </a:r>
            <a:endParaRPr dirty="0">
              <a:solidFill>
                <a:srgbClr val="A5A5A5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第一PPT，www.1ppt.com">
  <a:themeElements>
    <a:clrScheme name="自定义 22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59C33"/>
      </a:accent1>
      <a:accent2>
        <a:srgbClr val="FFC000"/>
      </a:accent2>
      <a:accent3>
        <a:srgbClr val="059C33"/>
      </a:accent3>
      <a:accent4>
        <a:srgbClr val="FFC000"/>
      </a:accent4>
      <a:accent5>
        <a:srgbClr val="059C33"/>
      </a:accent5>
      <a:accent6>
        <a:srgbClr val="FFC000"/>
      </a:accent6>
      <a:hlink>
        <a:srgbClr val="059C33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1498</Words>
  <Application>Microsoft Office PowerPoint</Application>
  <PresentationFormat>自訂</PresentationFormat>
  <Paragraphs>271</Paragraphs>
  <Slides>23</Slides>
  <Notes>19</Notes>
  <HiddenSlides>0</HiddenSlides>
  <MMClips>0</MMClips>
  <ScaleCrop>false</ScaleCrop>
  <HeadingPairs>
    <vt:vector size="8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5" baseType="lpstr">
      <vt:lpstr>Microsoft Yahei</vt:lpstr>
      <vt:lpstr>新細明體</vt:lpstr>
      <vt:lpstr>Impact</vt:lpstr>
      <vt:lpstr>Arial</vt:lpstr>
      <vt:lpstr>Century Gothic</vt:lpstr>
      <vt:lpstr>Arial Black</vt:lpstr>
      <vt:lpstr>Microsoft JhengHei</vt:lpstr>
      <vt:lpstr>DFKai-SB</vt:lpstr>
      <vt:lpstr>Calibri</vt:lpstr>
      <vt:lpstr>Wingdings</vt:lpstr>
      <vt:lpstr>第一PPT，www.1ppt.com</vt:lpstr>
      <vt:lpstr>Worksheet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MrLin</cp:lastModifiedBy>
  <cp:revision>21</cp:revision>
  <dcterms:created xsi:type="dcterms:W3CDTF">2016-10-17T14:00:15Z</dcterms:created>
  <dcterms:modified xsi:type="dcterms:W3CDTF">2021-06-26T12:47:47Z</dcterms:modified>
</cp:coreProperties>
</file>